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6" r:id="rId11"/>
    <p:sldId id="279" r:id="rId12"/>
    <p:sldId id="280" r:id="rId13"/>
    <p:sldId id="282" r:id="rId14"/>
    <p:sldId id="284" r:id="rId15"/>
    <p:sldId id="283" r:id="rId16"/>
    <p:sldId id="285" r:id="rId17"/>
    <p:sldId id="264" r:id="rId18"/>
    <p:sldId id="273" r:id="rId19"/>
    <p:sldId id="274" r:id="rId20"/>
    <p:sldId id="275" r:id="rId21"/>
    <p:sldId id="276" r:id="rId22"/>
    <p:sldId id="277" r:id="rId23"/>
    <p:sldId id="278" r:id="rId24"/>
    <p:sldId id="265" r:id="rId25"/>
    <p:sldId id="272" r:id="rId26"/>
    <p:sldId id="270" r:id="rId27"/>
    <p:sldId id="268" r:id="rId28"/>
    <p:sldId id="2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7" d="100"/>
          <a:sy n="87" d="100"/>
        </p:scale>
        <p:origin x="128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09377-F0C4-7540-807B-5F73D494285D}" type="doc">
      <dgm:prSet loTypeId="urn:microsoft.com/office/officeart/2005/8/layout/hProcess11" loCatId="" qsTypeId="urn:microsoft.com/office/officeart/2005/8/quickstyle/simple4" qsCatId="simple" csTypeId="urn:microsoft.com/office/officeart/2005/8/colors/colorful2" csCatId="colorful" phldr="1"/>
      <dgm:spPr/>
    </dgm:pt>
    <dgm:pt modelId="{1AE57602-0446-C74A-B180-A63D36BC034A}">
      <dgm:prSet phldrT="[Text]"/>
      <dgm:spPr/>
      <dgm:t>
        <a:bodyPr/>
        <a:lstStyle/>
        <a:p>
          <a:r>
            <a:rPr lang="en-US" dirty="0" smtClean="0"/>
            <a:t>Mandates</a:t>
          </a:r>
          <a:endParaRPr lang="en-US" dirty="0"/>
        </a:p>
      </dgm:t>
    </dgm:pt>
    <dgm:pt modelId="{D0DA662D-EB88-3541-A10E-74BAEA14A570}" type="parTrans" cxnId="{6FB9410E-864D-2C40-BEE6-F552DA1655A5}">
      <dgm:prSet/>
      <dgm:spPr/>
      <dgm:t>
        <a:bodyPr/>
        <a:lstStyle/>
        <a:p>
          <a:endParaRPr lang="en-US"/>
        </a:p>
      </dgm:t>
    </dgm:pt>
    <dgm:pt modelId="{378384A8-0808-AE46-9C99-4A9564E944A3}" type="sibTrans" cxnId="{6FB9410E-864D-2C40-BEE6-F552DA1655A5}">
      <dgm:prSet/>
      <dgm:spPr/>
      <dgm:t>
        <a:bodyPr/>
        <a:lstStyle/>
        <a:p>
          <a:endParaRPr lang="en-US"/>
        </a:p>
      </dgm:t>
    </dgm:pt>
    <dgm:pt modelId="{8CC6170B-FA1B-A549-9B66-EC6B1448756D}">
      <dgm:prSet phldrT="[Text]"/>
      <dgm:spPr/>
      <dgm:t>
        <a:bodyPr/>
        <a:lstStyle/>
        <a:p>
          <a:r>
            <a:rPr lang="en-US" dirty="0" smtClean="0"/>
            <a:t>Changes to research assessment metrics</a:t>
          </a:r>
          <a:endParaRPr lang="en-US" dirty="0"/>
        </a:p>
      </dgm:t>
    </dgm:pt>
    <dgm:pt modelId="{13847B57-ED54-824A-A778-CA293A4E5103}" type="parTrans" cxnId="{A6747ABA-05CC-6143-96CD-A1D10FBC73A8}">
      <dgm:prSet/>
      <dgm:spPr/>
      <dgm:t>
        <a:bodyPr/>
        <a:lstStyle/>
        <a:p>
          <a:endParaRPr lang="en-US"/>
        </a:p>
      </dgm:t>
    </dgm:pt>
    <dgm:pt modelId="{B6A252D2-69B5-7640-9516-3536FC85F16C}" type="sibTrans" cxnId="{A6747ABA-05CC-6143-96CD-A1D10FBC73A8}">
      <dgm:prSet/>
      <dgm:spPr/>
      <dgm:t>
        <a:bodyPr/>
        <a:lstStyle/>
        <a:p>
          <a:endParaRPr lang="en-US"/>
        </a:p>
      </dgm:t>
    </dgm:pt>
    <dgm:pt modelId="{4F3DCB0F-E74D-174C-885E-1E5735E76E8D}">
      <dgm:prSet phldrT="[Text]"/>
      <dgm:spPr/>
      <dgm:t>
        <a:bodyPr/>
        <a:lstStyle/>
        <a:p>
          <a:r>
            <a:rPr lang="en-US" dirty="0" smtClean="0"/>
            <a:t>Discoverability and accessibility of research; public engagement</a:t>
          </a:r>
          <a:endParaRPr lang="en-US" dirty="0"/>
        </a:p>
      </dgm:t>
    </dgm:pt>
    <dgm:pt modelId="{2E5720C2-73DF-0647-8DA8-D4E42DC083D5}" type="parTrans" cxnId="{5C47DB3B-3FF4-AC49-909D-07083D1357FA}">
      <dgm:prSet/>
      <dgm:spPr/>
      <dgm:t>
        <a:bodyPr/>
        <a:lstStyle/>
        <a:p>
          <a:endParaRPr lang="en-US"/>
        </a:p>
      </dgm:t>
    </dgm:pt>
    <dgm:pt modelId="{CCD27E83-83BE-AC45-882F-01016FD0EB19}" type="sibTrans" cxnId="{5C47DB3B-3FF4-AC49-909D-07083D1357FA}">
      <dgm:prSet/>
      <dgm:spPr/>
      <dgm:t>
        <a:bodyPr/>
        <a:lstStyle/>
        <a:p>
          <a:endParaRPr lang="en-US"/>
        </a:p>
      </dgm:t>
    </dgm:pt>
    <dgm:pt modelId="{7913C457-2390-C14F-87D2-2D5A6CD8F7D8}">
      <dgm:prSet phldrT="[Text]"/>
      <dgm:spPr/>
      <dgm:t>
        <a:bodyPr/>
        <a:lstStyle/>
        <a:p>
          <a:r>
            <a:rPr lang="en-US" dirty="0" smtClean="0"/>
            <a:t>Reproducibility and rework</a:t>
          </a:r>
          <a:endParaRPr lang="en-US" dirty="0"/>
        </a:p>
      </dgm:t>
    </dgm:pt>
    <dgm:pt modelId="{AF8AA435-41FB-0D43-AEA0-1D02CBC36873}" type="parTrans" cxnId="{D112540C-6866-5642-BF37-FFCBC82476D6}">
      <dgm:prSet/>
      <dgm:spPr/>
      <dgm:t>
        <a:bodyPr/>
        <a:lstStyle/>
        <a:p>
          <a:endParaRPr lang="en-US"/>
        </a:p>
      </dgm:t>
    </dgm:pt>
    <dgm:pt modelId="{8D8C4020-58F4-E04E-9D1F-0DDF28E51F58}" type="sibTrans" cxnId="{D112540C-6866-5642-BF37-FFCBC82476D6}">
      <dgm:prSet/>
      <dgm:spPr/>
      <dgm:t>
        <a:bodyPr/>
        <a:lstStyle/>
        <a:p>
          <a:endParaRPr lang="en-US"/>
        </a:p>
      </dgm:t>
    </dgm:pt>
    <dgm:pt modelId="{58D72CE6-A119-6D47-AFE9-EE510CDCC27E}">
      <dgm:prSet phldrT="[Text]"/>
      <dgm:spPr/>
      <dgm:t>
        <a:bodyPr/>
        <a:lstStyle/>
        <a:p>
          <a:r>
            <a:rPr lang="en-US" dirty="0" smtClean="0"/>
            <a:t>Digital developments</a:t>
          </a:r>
          <a:endParaRPr lang="en-US" dirty="0"/>
        </a:p>
      </dgm:t>
    </dgm:pt>
    <dgm:pt modelId="{1AD60A86-B61B-6E49-8195-EE638950C1AA}" type="parTrans" cxnId="{F3013241-FB97-5B4C-BEA3-FC13F352BC57}">
      <dgm:prSet/>
      <dgm:spPr/>
      <dgm:t>
        <a:bodyPr/>
        <a:lstStyle/>
        <a:p>
          <a:endParaRPr lang="en-US"/>
        </a:p>
      </dgm:t>
    </dgm:pt>
    <dgm:pt modelId="{CABDA025-7471-4B4F-8202-F81F95C1D700}" type="sibTrans" cxnId="{F3013241-FB97-5B4C-BEA3-FC13F352BC57}">
      <dgm:prSet/>
      <dgm:spPr/>
      <dgm:t>
        <a:bodyPr/>
        <a:lstStyle/>
        <a:p>
          <a:endParaRPr lang="en-US"/>
        </a:p>
      </dgm:t>
    </dgm:pt>
    <dgm:pt modelId="{131E5375-E415-5A4C-874F-5DF8064A9560}">
      <dgm:prSet phldrT="[Text]"/>
      <dgm:spPr/>
      <dgm:t>
        <a:bodyPr/>
        <a:lstStyle/>
        <a:p>
          <a:r>
            <a:rPr lang="en-US" dirty="0" smtClean="0"/>
            <a:t>More researcher collaboration</a:t>
          </a:r>
          <a:endParaRPr lang="en-US" dirty="0"/>
        </a:p>
      </dgm:t>
    </dgm:pt>
    <dgm:pt modelId="{C9815820-D5FA-9346-A44D-F75992A2E1CF}" type="parTrans" cxnId="{F711441E-805D-6742-A8C6-BAD5FB2624B0}">
      <dgm:prSet/>
      <dgm:spPr/>
      <dgm:t>
        <a:bodyPr/>
        <a:lstStyle/>
        <a:p>
          <a:endParaRPr lang="en-US"/>
        </a:p>
      </dgm:t>
    </dgm:pt>
    <dgm:pt modelId="{3363C67E-8A25-8B44-B4FC-719E4D1DEBFF}" type="sibTrans" cxnId="{F711441E-805D-6742-A8C6-BAD5FB2624B0}">
      <dgm:prSet/>
      <dgm:spPr/>
      <dgm:t>
        <a:bodyPr/>
        <a:lstStyle/>
        <a:p>
          <a:endParaRPr lang="en-US"/>
        </a:p>
      </dgm:t>
    </dgm:pt>
    <dgm:pt modelId="{823F57E3-9A9E-AF42-B3CE-A8BE833EC91D}" type="pres">
      <dgm:prSet presAssocID="{3CA09377-F0C4-7540-807B-5F73D494285D}" presName="Name0" presStyleCnt="0">
        <dgm:presLayoutVars>
          <dgm:dir/>
          <dgm:resizeHandles val="exact"/>
        </dgm:presLayoutVars>
      </dgm:prSet>
      <dgm:spPr/>
    </dgm:pt>
    <dgm:pt modelId="{5A4F0027-1FA8-224B-B782-A564C4685E86}" type="pres">
      <dgm:prSet presAssocID="{3CA09377-F0C4-7540-807B-5F73D494285D}" presName="arrow" presStyleLbl="bgShp" presStyleIdx="0" presStyleCnt="1"/>
      <dgm:spPr/>
      <dgm:t>
        <a:bodyPr/>
        <a:lstStyle/>
        <a:p>
          <a:endParaRPr lang="en-GB"/>
        </a:p>
      </dgm:t>
    </dgm:pt>
    <dgm:pt modelId="{6C96ED5A-E16C-0D4B-A9BA-E3371AE43B8D}" type="pres">
      <dgm:prSet presAssocID="{3CA09377-F0C4-7540-807B-5F73D494285D}" presName="points" presStyleCnt="0"/>
      <dgm:spPr/>
    </dgm:pt>
    <dgm:pt modelId="{85B5C91B-8487-1C44-A3EC-B9BAE2E14FBD}" type="pres">
      <dgm:prSet presAssocID="{1AE57602-0446-C74A-B180-A63D36BC034A}" presName="compositeA" presStyleCnt="0"/>
      <dgm:spPr/>
    </dgm:pt>
    <dgm:pt modelId="{FB671727-EFF9-B743-A768-79A2DE536EA9}" type="pres">
      <dgm:prSet presAssocID="{1AE57602-0446-C74A-B180-A63D36BC034A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9534D-DADD-5340-929C-31D7D01EE4E4}" type="pres">
      <dgm:prSet presAssocID="{1AE57602-0446-C74A-B180-A63D36BC034A}" presName="circleA" presStyleLbl="node1" presStyleIdx="0" presStyleCnt="6"/>
      <dgm:spPr/>
    </dgm:pt>
    <dgm:pt modelId="{4DBBCF8A-4D73-744A-8CB5-189A1858AC4F}" type="pres">
      <dgm:prSet presAssocID="{1AE57602-0446-C74A-B180-A63D36BC034A}" presName="spaceA" presStyleCnt="0"/>
      <dgm:spPr/>
    </dgm:pt>
    <dgm:pt modelId="{804A6675-B49E-0C4E-A75A-90CC978BE12D}" type="pres">
      <dgm:prSet presAssocID="{378384A8-0808-AE46-9C99-4A9564E944A3}" presName="space" presStyleCnt="0"/>
      <dgm:spPr/>
    </dgm:pt>
    <dgm:pt modelId="{52970561-120D-FF4B-914A-943DAF18E790}" type="pres">
      <dgm:prSet presAssocID="{8CC6170B-FA1B-A549-9B66-EC6B1448756D}" presName="compositeB" presStyleCnt="0"/>
      <dgm:spPr/>
    </dgm:pt>
    <dgm:pt modelId="{10B2126A-7C02-A84A-AD33-77375B8799E9}" type="pres">
      <dgm:prSet presAssocID="{8CC6170B-FA1B-A549-9B66-EC6B1448756D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358C8-E633-F54D-A010-C2A8C81F6526}" type="pres">
      <dgm:prSet presAssocID="{8CC6170B-FA1B-A549-9B66-EC6B1448756D}" presName="circleB" presStyleLbl="node1" presStyleIdx="1" presStyleCnt="6"/>
      <dgm:spPr/>
    </dgm:pt>
    <dgm:pt modelId="{274E5FD0-FC6B-414C-8102-C36D1DBA1E1E}" type="pres">
      <dgm:prSet presAssocID="{8CC6170B-FA1B-A549-9B66-EC6B1448756D}" presName="spaceB" presStyleCnt="0"/>
      <dgm:spPr/>
    </dgm:pt>
    <dgm:pt modelId="{086A89FB-0192-7F45-B783-84DD2212947B}" type="pres">
      <dgm:prSet presAssocID="{B6A252D2-69B5-7640-9516-3536FC85F16C}" presName="space" presStyleCnt="0"/>
      <dgm:spPr/>
    </dgm:pt>
    <dgm:pt modelId="{D2B5BAC4-B2D2-0A4B-B113-F6E58E476F0F}" type="pres">
      <dgm:prSet presAssocID="{4F3DCB0F-E74D-174C-885E-1E5735E76E8D}" presName="compositeA" presStyleCnt="0"/>
      <dgm:spPr/>
    </dgm:pt>
    <dgm:pt modelId="{8BE9B038-8089-BA42-A9DE-57DC03367C78}" type="pres">
      <dgm:prSet presAssocID="{4F3DCB0F-E74D-174C-885E-1E5735E76E8D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7C4B5-4783-F143-9A1D-888E9DD6F4A5}" type="pres">
      <dgm:prSet presAssocID="{4F3DCB0F-E74D-174C-885E-1E5735E76E8D}" presName="circleA" presStyleLbl="node1" presStyleIdx="2" presStyleCnt="6"/>
      <dgm:spPr/>
    </dgm:pt>
    <dgm:pt modelId="{D829A14A-5F1D-7549-9130-A5398F661ED8}" type="pres">
      <dgm:prSet presAssocID="{4F3DCB0F-E74D-174C-885E-1E5735E76E8D}" presName="spaceA" presStyleCnt="0"/>
      <dgm:spPr/>
    </dgm:pt>
    <dgm:pt modelId="{95A95947-84AE-5C42-A0DE-66C3F6FCF7AA}" type="pres">
      <dgm:prSet presAssocID="{CCD27E83-83BE-AC45-882F-01016FD0EB19}" presName="space" presStyleCnt="0"/>
      <dgm:spPr/>
    </dgm:pt>
    <dgm:pt modelId="{FC5067C8-02A5-BD4C-A840-09B1BAFACCD9}" type="pres">
      <dgm:prSet presAssocID="{7913C457-2390-C14F-87D2-2D5A6CD8F7D8}" presName="compositeB" presStyleCnt="0"/>
      <dgm:spPr/>
    </dgm:pt>
    <dgm:pt modelId="{04A3DD4B-5AD6-2044-9BDD-155188EC3819}" type="pres">
      <dgm:prSet presAssocID="{7913C457-2390-C14F-87D2-2D5A6CD8F7D8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7016A-A697-0441-9F02-C5EBFFB37936}" type="pres">
      <dgm:prSet presAssocID="{7913C457-2390-C14F-87D2-2D5A6CD8F7D8}" presName="circleB" presStyleLbl="node1" presStyleIdx="3" presStyleCnt="6"/>
      <dgm:spPr/>
    </dgm:pt>
    <dgm:pt modelId="{9E5D262C-ABBA-6D40-B37A-7731AB511306}" type="pres">
      <dgm:prSet presAssocID="{7913C457-2390-C14F-87D2-2D5A6CD8F7D8}" presName="spaceB" presStyleCnt="0"/>
      <dgm:spPr/>
    </dgm:pt>
    <dgm:pt modelId="{9017F406-C51F-0F47-9522-E9EE7AD4C6AD}" type="pres">
      <dgm:prSet presAssocID="{8D8C4020-58F4-E04E-9D1F-0DDF28E51F58}" presName="space" presStyleCnt="0"/>
      <dgm:spPr/>
    </dgm:pt>
    <dgm:pt modelId="{D6B6ADCB-414D-674E-A75E-2F4540E5AAA4}" type="pres">
      <dgm:prSet presAssocID="{58D72CE6-A119-6D47-AFE9-EE510CDCC27E}" presName="compositeA" presStyleCnt="0"/>
      <dgm:spPr/>
    </dgm:pt>
    <dgm:pt modelId="{AABC65B0-9018-E942-A51E-8240B0137A6D}" type="pres">
      <dgm:prSet presAssocID="{58D72CE6-A119-6D47-AFE9-EE510CDCC27E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CFA31-B1C4-EB4C-A827-6B0ABC07773F}" type="pres">
      <dgm:prSet presAssocID="{58D72CE6-A119-6D47-AFE9-EE510CDCC27E}" presName="circleA" presStyleLbl="node1" presStyleIdx="4" presStyleCnt="6"/>
      <dgm:spPr/>
    </dgm:pt>
    <dgm:pt modelId="{AC57099D-84FE-F645-9051-BA90B60179E5}" type="pres">
      <dgm:prSet presAssocID="{58D72CE6-A119-6D47-AFE9-EE510CDCC27E}" presName="spaceA" presStyleCnt="0"/>
      <dgm:spPr/>
    </dgm:pt>
    <dgm:pt modelId="{3C57A9DC-1F9E-4A45-9EBD-EE66449838C1}" type="pres">
      <dgm:prSet presAssocID="{CABDA025-7471-4B4F-8202-F81F95C1D700}" presName="space" presStyleCnt="0"/>
      <dgm:spPr/>
    </dgm:pt>
    <dgm:pt modelId="{4BEE2198-B817-A348-834B-B18F1B1AE0D9}" type="pres">
      <dgm:prSet presAssocID="{131E5375-E415-5A4C-874F-5DF8064A9560}" presName="compositeB" presStyleCnt="0"/>
      <dgm:spPr/>
    </dgm:pt>
    <dgm:pt modelId="{1EC310C4-7F63-224E-8319-22A48829B915}" type="pres">
      <dgm:prSet presAssocID="{131E5375-E415-5A4C-874F-5DF8064A9560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FADF2-0844-DB4A-B62D-C13098489859}" type="pres">
      <dgm:prSet presAssocID="{131E5375-E415-5A4C-874F-5DF8064A9560}" presName="circleB" presStyleLbl="node1" presStyleIdx="5" presStyleCnt="6"/>
      <dgm:spPr/>
    </dgm:pt>
    <dgm:pt modelId="{16DB4B98-75C3-E24F-AC2B-62ED61B2AB4C}" type="pres">
      <dgm:prSet presAssocID="{131E5375-E415-5A4C-874F-5DF8064A9560}" presName="spaceB" presStyleCnt="0"/>
      <dgm:spPr/>
    </dgm:pt>
  </dgm:ptLst>
  <dgm:cxnLst>
    <dgm:cxn modelId="{A6747ABA-05CC-6143-96CD-A1D10FBC73A8}" srcId="{3CA09377-F0C4-7540-807B-5F73D494285D}" destId="{8CC6170B-FA1B-A549-9B66-EC6B1448756D}" srcOrd="1" destOrd="0" parTransId="{13847B57-ED54-824A-A778-CA293A4E5103}" sibTransId="{B6A252D2-69B5-7640-9516-3536FC85F16C}"/>
    <dgm:cxn modelId="{7BD8D212-B877-49F6-823B-6A674E29ECCB}" type="presOf" srcId="{58D72CE6-A119-6D47-AFE9-EE510CDCC27E}" destId="{AABC65B0-9018-E942-A51E-8240B0137A6D}" srcOrd="0" destOrd="0" presId="urn:microsoft.com/office/officeart/2005/8/layout/hProcess11"/>
    <dgm:cxn modelId="{6FB9410E-864D-2C40-BEE6-F552DA1655A5}" srcId="{3CA09377-F0C4-7540-807B-5F73D494285D}" destId="{1AE57602-0446-C74A-B180-A63D36BC034A}" srcOrd="0" destOrd="0" parTransId="{D0DA662D-EB88-3541-A10E-74BAEA14A570}" sibTransId="{378384A8-0808-AE46-9C99-4A9564E944A3}"/>
    <dgm:cxn modelId="{F711441E-805D-6742-A8C6-BAD5FB2624B0}" srcId="{3CA09377-F0C4-7540-807B-5F73D494285D}" destId="{131E5375-E415-5A4C-874F-5DF8064A9560}" srcOrd="5" destOrd="0" parTransId="{C9815820-D5FA-9346-A44D-F75992A2E1CF}" sibTransId="{3363C67E-8A25-8B44-B4FC-719E4D1DEBFF}"/>
    <dgm:cxn modelId="{14E50F4A-CA8A-461D-BFEA-9989A330A9D8}" type="presOf" srcId="{4F3DCB0F-E74D-174C-885E-1E5735E76E8D}" destId="{8BE9B038-8089-BA42-A9DE-57DC03367C78}" srcOrd="0" destOrd="0" presId="urn:microsoft.com/office/officeart/2005/8/layout/hProcess11"/>
    <dgm:cxn modelId="{6E8EA13F-A8A8-4917-9F74-CA416EC2B1AD}" type="presOf" srcId="{1AE57602-0446-C74A-B180-A63D36BC034A}" destId="{FB671727-EFF9-B743-A768-79A2DE536EA9}" srcOrd="0" destOrd="0" presId="urn:microsoft.com/office/officeart/2005/8/layout/hProcess11"/>
    <dgm:cxn modelId="{6FBCAEAB-6F33-4577-9BF2-EF38509DDACE}" type="presOf" srcId="{131E5375-E415-5A4C-874F-5DF8064A9560}" destId="{1EC310C4-7F63-224E-8319-22A48829B915}" srcOrd="0" destOrd="0" presId="urn:microsoft.com/office/officeart/2005/8/layout/hProcess11"/>
    <dgm:cxn modelId="{E04024D0-8B60-486C-9C50-5D2B7BE558ED}" type="presOf" srcId="{7913C457-2390-C14F-87D2-2D5A6CD8F7D8}" destId="{04A3DD4B-5AD6-2044-9BDD-155188EC3819}" srcOrd="0" destOrd="0" presId="urn:microsoft.com/office/officeart/2005/8/layout/hProcess11"/>
    <dgm:cxn modelId="{D112540C-6866-5642-BF37-FFCBC82476D6}" srcId="{3CA09377-F0C4-7540-807B-5F73D494285D}" destId="{7913C457-2390-C14F-87D2-2D5A6CD8F7D8}" srcOrd="3" destOrd="0" parTransId="{AF8AA435-41FB-0D43-AEA0-1D02CBC36873}" sibTransId="{8D8C4020-58F4-E04E-9D1F-0DDF28E51F58}"/>
    <dgm:cxn modelId="{58087CE5-8181-468B-B4C1-2659F04A74F9}" type="presOf" srcId="{8CC6170B-FA1B-A549-9B66-EC6B1448756D}" destId="{10B2126A-7C02-A84A-AD33-77375B8799E9}" srcOrd="0" destOrd="0" presId="urn:microsoft.com/office/officeart/2005/8/layout/hProcess11"/>
    <dgm:cxn modelId="{5C47DB3B-3FF4-AC49-909D-07083D1357FA}" srcId="{3CA09377-F0C4-7540-807B-5F73D494285D}" destId="{4F3DCB0F-E74D-174C-885E-1E5735E76E8D}" srcOrd="2" destOrd="0" parTransId="{2E5720C2-73DF-0647-8DA8-D4E42DC083D5}" sibTransId="{CCD27E83-83BE-AC45-882F-01016FD0EB19}"/>
    <dgm:cxn modelId="{A15B3293-1BB5-47EE-8822-7FBB0A22DA32}" type="presOf" srcId="{3CA09377-F0C4-7540-807B-5F73D494285D}" destId="{823F57E3-9A9E-AF42-B3CE-A8BE833EC91D}" srcOrd="0" destOrd="0" presId="urn:microsoft.com/office/officeart/2005/8/layout/hProcess11"/>
    <dgm:cxn modelId="{F3013241-FB97-5B4C-BEA3-FC13F352BC57}" srcId="{3CA09377-F0C4-7540-807B-5F73D494285D}" destId="{58D72CE6-A119-6D47-AFE9-EE510CDCC27E}" srcOrd="4" destOrd="0" parTransId="{1AD60A86-B61B-6E49-8195-EE638950C1AA}" sibTransId="{CABDA025-7471-4B4F-8202-F81F95C1D700}"/>
    <dgm:cxn modelId="{935C12E5-C7E9-45AE-B7A9-459B184E3B1F}" type="presParOf" srcId="{823F57E3-9A9E-AF42-B3CE-A8BE833EC91D}" destId="{5A4F0027-1FA8-224B-B782-A564C4685E86}" srcOrd="0" destOrd="0" presId="urn:microsoft.com/office/officeart/2005/8/layout/hProcess11"/>
    <dgm:cxn modelId="{F5FF298B-7F0D-488B-99D1-FC6EED370992}" type="presParOf" srcId="{823F57E3-9A9E-AF42-B3CE-A8BE833EC91D}" destId="{6C96ED5A-E16C-0D4B-A9BA-E3371AE43B8D}" srcOrd="1" destOrd="0" presId="urn:microsoft.com/office/officeart/2005/8/layout/hProcess11"/>
    <dgm:cxn modelId="{65FB9710-D109-4E26-A5C3-77D9C6BD1152}" type="presParOf" srcId="{6C96ED5A-E16C-0D4B-A9BA-E3371AE43B8D}" destId="{85B5C91B-8487-1C44-A3EC-B9BAE2E14FBD}" srcOrd="0" destOrd="0" presId="urn:microsoft.com/office/officeart/2005/8/layout/hProcess11"/>
    <dgm:cxn modelId="{56EE1E3D-45F6-40CA-8D2C-B6C7F6BD3153}" type="presParOf" srcId="{85B5C91B-8487-1C44-A3EC-B9BAE2E14FBD}" destId="{FB671727-EFF9-B743-A768-79A2DE536EA9}" srcOrd="0" destOrd="0" presId="urn:microsoft.com/office/officeart/2005/8/layout/hProcess11"/>
    <dgm:cxn modelId="{BD8FA919-81BA-4C69-8C74-3514C13877C4}" type="presParOf" srcId="{85B5C91B-8487-1C44-A3EC-B9BAE2E14FBD}" destId="{8399534D-DADD-5340-929C-31D7D01EE4E4}" srcOrd="1" destOrd="0" presId="urn:microsoft.com/office/officeart/2005/8/layout/hProcess11"/>
    <dgm:cxn modelId="{44290E27-35BC-462F-AEEF-D4840820EF58}" type="presParOf" srcId="{85B5C91B-8487-1C44-A3EC-B9BAE2E14FBD}" destId="{4DBBCF8A-4D73-744A-8CB5-189A1858AC4F}" srcOrd="2" destOrd="0" presId="urn:microsoft.com/office/officeart/2005/8/layout/hProcess11"/>
    <dgm:cxn modelId="{FBB6AE24-F9C4-4B46-8684-11EC22EB3AAD}" type="presParOf" srcId="{6C96ED5A-E16C-0D4B-A9BA-E3371AE43B8D}" destId="{804A6675-B49E-0C4E-A75A-90CC978BE12D}" srcOrd="1" destOrd="0" presId="urn:microsoft.com/office/officeart/2005/8/layout/hProcess11"/>
    <dgm:cxn modelId="{30BF8D37-519E-4599-8B74-423B3356BB39}" type="presParOf" srcId="{6C96ED5A-E16C-0D4B-A9BA-E3371AE43B8D}" destId="{52970561-120D-FF4B-914A-943DAF18E790}" srcOrd="2" destOrd="0" presId="urn:microsoft.com/office/officeart/2005/8/layout/hProcess11"/>
    <dgm:cxn modelId="{C96F2B91-E7B2-4AA4-AF5D-C38E7910F020}" type="presParOf" srcId="{52970561-120D-FF4B-914A-943DAF18E790}" destId="{10B2126A-7C02-A84A-AD33-77375B8799E9}" srcOrd="0" destOrd="0" presId="urn:microsoft.com/office/officeart/2005/8/layout/hProcess11"/>
    <dgm:cxn modelId="{9B13DA5D-0702-4A3A-8B8A-CFF71C2D9493}" type="presParOf" srcId="{52970561-120D-FF4B-914A-943DAF18E790}" destId="{7F3358C8-E633-F54D-A010-C2A8C81F6526}" srcOrd="1" destOrd="0" presId="urn:microsoft.com/office/officeart/2005/8/layout/hProcess11"/>
    <dgm:cxn modelId="{0A3D6383-09C3-4EE3-A46A-C03916A1DFCE}" type="presParOf" srcId="{52970561-120D-FF4B-914A-943DAF18E790}" destId="{274E5FD0-FC6B-414C-8102-C36D1DBA1E1E}" srcOrd="2" destOrd="0" presId="urn:microsoft.com/office/officeart/2005/8/layout/hProcess11"/>
    <dgm:cxn modelId="{8816C24D-866D-4373-AC9A-455F1C7335BA}" type="presParOf" srcId="{6C96ED5A-E16C-0D4B-A9BA-E3371AE43B8D}" destId="{086A89FB-0192-7F45-B783-84DD2212947B}" srcOrd="3" destOrd="0" presId="urn:microsoft.com/office/officeart/2005/8/layout/hProcess11"/>
    <dgm:cxn modelId="{47D84040-AB6E-4037-95CF-2E252DC8B052}" type="presParOf" srcId="{6C96ED5A-E16C-0D4B-A9BA-E3371AE43B8D}" destId="{D2B5BAC4-B2D2-0A4B-B113-F6E58E476F0F}" srcOrd="4" destOrd="0" presId="urn:microsoft.com/office/officeart/2005/8/layout/hProcess11"/>
    <dgm:cxn modelId="{D81770D2-E599-4A19-90B7-335E8DA5208C}" type="presParOf" srcId="{D2B5BAC4-B2D2-0A4B-B113-F6E58E476F0F}" destId="{8BE9B038-8089-BA42-A9DE-57DC03367C78}" srcOrd="0" destOrd="0" presId="urn:microsoft.com/office/officeart/2005/8/layout/hProcess11"/>
    <dgm:cxn modelId="{5A9444D5-8C25-4479-B4C6-E9F6C8B7E35A}" type="presParOf" srcId="{D2B5BAC4-B2D2-0A4B-B113-F6E58E476F0F}" destId="{7647C4B5-4783-F143-9A1D-888E9DD6F4A5}" srcOrd="1" destOrd="0" presId="urn:microsoft.com/office/officeart/2005/8/layout/hProcess11"/>
    <dgm:cxn modelId="{A4028BE3-76AC-41C8-A383-6B304FF2DB1D}" type="presParOf" srcId="{D2B5BAC4-B2D2-0A4B-B113-F6E58E476F0F}" destId="{D829A14A-5F1D-7549-9130-A5398F661ED8}" srcOrd="2" destOrd="0" presId="urn:microsoft.com/office/officeart/2005/8/layout/hProcess11"/>
    <dgm:cxn modelId="{83A727E3-31F7-43C0-AA74-C7AB727A3E79}" type="presParOf" srcId="{6C96ED5A-E16C-0D4B-A9BA-E3371AE43B8D}" destId="{95A95947-84AE-5C42-A0DE-66C3F6FCF7AA}" srcOrd="5" destOrd="0" presId="urn:microsoft.com/office/officeart/2005/8/layout/hProcess11"/>
    <dgm:cxn modelId="{3F0DB5E6-0BB4-48A7-90B0-B0584330340E}" type="presParOf" srcId="{6C96ED5A-E16C-0D4B-A9BA-E3371AE43B8D}" destId="{FC5067C8-02A5-BD4C-A840-09B1BAFACCD9}" srcOrd="6" destOrd="0" presId="urn:microsoft.com/office/officeart/2005/8/layout/hProcess11"/>
    <dgm:cxn modelId="{37BA6123-2BA3-4C92-9623-5A12F72FB0DD}" type="presParOf" srcId="{FC5067C8-02A5-BD4C-A840-09B1BAFACCD9}" destId="{04A3DD4B-5AD6-2044-9BDD-155188EC3819}" srcOrd="0" destOrd="0" presId="urn:microsoft.com/office/officeart/2005/8/layout/hProcess11"/>
    <dgm:cxn modelId="{CDA29194-CE49-47DE-908A-1943A5C7F75F}" type="presParOf" srcId="{FC5067C8-02A5-BD4C-A840-09B1BAFACCD9}" destId="{1EA7016A-A697-0441-9F02-C5EBFFB37936}" srcOrd="1" destOrd="0" presId="urn:microsoft.com/office/officeart/2005/8/layout/hProcess11"/>
    <dgm:cxn modelId="{52D66062-9973-4BF7-8343-82B29C918C1E}" type="presParOf" srcId="{FC5067C8-02A5-BD4C-A840-09B1BAFACCD9}" destId="{9E5D262C-ABBA-6D40-B37A-7731AB511306}" srcOrd="2" destOrd="0" presId="urn:microsoft.com/office/officeart/2005/8/layout/hProcess11"/>
    <dgm:cxn modelId="{51433967-42E6-4ADD-86CF-9741EEA7A708}" type="presParOf" srcId="{6C96ED5A-E16C-0D4B-A9BA-E3371AE43B8D}" destId="{9017F406-C51F-0F47-9522-E9EE7AD4C6AD}" srcOrd="7" destOrd="0" presId="urn:microsoft.com/office/officeart/2005/8/layout/hProcess11"/>
    <dgm:cxn modelId="{90A06D2D-D965-449F-B28D-1ABF80FB9283}" type="presParOf" srcId="{6C96ED5A-E16C-0D4B-A9BA-E3371AE43B8D}" destId="{D6B6ADCB-414D-674E-A75E-2F4540E5AAA4}" srcOrd="8" destOrd="0" presId="urn:microsoft.com/office/officeart/2005/8/layout/hProcess11"/>
    <dgm:cxn modelId="{589C151E-1D70-4B6E-BEA9-EB82946D2F32}" type="presParOf" srcId="{D6B6ADCB-414D-674E-A75E-2F4540E5AAA4}" destId="{AABC65B0-9018-E942-A51E-8240B0137A6D}" srcOrd="0" destOrd="0" presId="urn:microsoft.com/office/officeart/2005/8/layout/hProcess11"/>
    <dgm:cxn modelId="{FD1FCDCB-64C2-4C98-BB7B-19A08017C11F}" type="presParOf" srcId="{D6B6ADCB-414D-674E-A75E-2F4540E5AAA4}" destId="{437CFA31-B1C4-EB4C-A827-6B0ABC07773F}" srcOrd="1" destOrd="0" presId="urn:microsoft.com/office/officeart/2005/8/layout/hProcess11"/>
    <dgm:cxn modelId="{82B8E157-3ACD-4B7D-8D9B-4130F1FAAE31}" type="presParOf" srcId="{D6B6ADCB-414D-674E-A75E-2F4540E5AAA4}" destId="{AC57099D-84FE-F645-9051-BA90B60179E5}" srcOrd="2" destOrd="0" presId="urn:microsoft.com/office/officeart/2005/8/layout/hProcess11"/>
    <dgm:cxn modelId="{138A3DAC-77D1-4F9C-8DAF-FAA2E4FE6BBD}" type="presParOf" srcId="{6C96ED5A-E16C-0D4B-A9BA-E3371AE43B8D}" destId="{3C57A9DC-1F9E-4A45-9EBD-EE66449838C1}" srcOrd="9" destOrd="0" presId="urn:microsoft.com/office/officeart/2005/8/layout/hProcess11"/>
    <dgm:cxn modelId="{AC8EB153-B3B9-4507-8ECC-5C4FB560A6ED}" type="presParOf" srcId="{6C96ED5A-E16C-0D4B-A9BA-E3371AE43B8D}" destId="{4BEE2198-B817-A348-834B-B18F1B1AE0D9}" srcOrd="10" destOrd="0" presId="urn:microsoft.com/office/officeart/2005/8/layout/hProcess11"/>
    <dgm:cxn modelId="{9C71CFFF-CA4C-4A4F-BE6E-8BFE27A145C7}" type="presParOf" srcId="{4BEE2198-B817-A348-834B-B18F1B1AE0D9}" destId="{1EC310C4-7F63-224E-8319-22A48829B915}" srcOrd="0" destOrd="0" presId="urn:microsoft.com/office/officeart/2005/8/layout/hProcess11"/>
    <dgm:cxn modelId="{8554CC5D-C5D1-4E73-9562-F67E8E772F57}" type="presParOf" srcId="{4BEE2198-B817-A348-834B-B18F1B1AE0D9}" destId="{771FADF2-0844-DB4A-B62D-C13098489859}" srcOrd="1" destOrd="0" presId="urn:microsoft.com/office/officeart/2005/8/layout/hProcess11"/>
    <dgm:cxn modelId="{C5A2B6C6-C9D7-4E19-8BA6-065A54132B9A}" type="presParOf" srcId="{4BEE2198-B817-A348-834B-B18F1B1AE0D9}" destId="{16DB4B98-75C3-E24F-AC2B-62ED61B2AB4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F0027-1FA8-224B-B782-A564C4685E86}">
      <dsp:nvSpPr>
        <dsp:cNvPr id="0" name=""/>
        <dsp:cNvSpPr/>
      </dsp:nvSpPr>
      <dsp:spPr>
        <a:xfrm>
          <a:off x="0" y="1468963"/>
          <a:ext cx="9036496" cy="195861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671727-EFF9-B743-A768-79A2DE536EA9}">
      <dsp:nvSpPr>
        <dsp:cNvPr id="0" name=""/>
        <dsp:cNvSpPr/>
      </dsp:nvSpPr>
      <dsp:spPr>
        <a:xfrm>
          <a:off x="2233" y="0"/>
          <a:ext cx="1300540" cy="195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Mandates</a:t>
          </a:r>
          <a:endParaRPr lang="en-US" sz="1200" kern="1200" dirty="0"/>
        </a:p>
      </dsp:txBody>
      <dsp:txXfrm>
        <a:off x="2233" y="0"/>
        <a:ext cx="1300540" cy="1958617"/>
      </dsp:txXfrm>
    </dsp:sp>
    <dsp:sp modelId="{8399534D-DADD-5340-929C-31D7D01EE4E4}">
      <dsp:nvSpPr>
        <dsp:cNvPr id="0" name=""/>
        <dsp:cNvSpPr/>
      </dsp:nvSpPr>
      <dsp:spPr>
        <a:xfrm>
          <a:off x="407676" y="2203444"/>
          <a:ext cx="489654" cy="4896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2126A-7C02-A84A-AD33-77375B8799E9}">
      <dsp:nvSpPr>
        <dsp:cNvPr id="0" name=""/>
        <dsp:cNvSpPr/>
      </dsp:nvSpPr>
      <dsp:spPr>
        <a:xfrm>
          <a:off x="1367801" y="2937926"/>
          <a:ext cx="1300540" cy="195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Changes to research assessment metrics</a:t>
          </a:r>
          <a:endParaRPr lang="en-US" sz="1200" kern="1200" dirty="0"/>
        </a:p>
      </dsp:txBody>
      <dsp:txXfrm>
        <a:off x="1367801" y="2937926"/>
        <a:ext cx="1300540" cy="1958617"/>
      </dsp:txXfrm>
    </dsp:sp>
    <dsp:sp modelId="{7F3358C8-E633-F54D-A010-C2A8C81F6526}">
      <dsp:nvSpPr>
        <dsp:cNvPr id="0" name=""/>
        <dsp:cNvSpPr/>
      </dsp:nvSpPr>
      <dsp:spPr>
        <a:xfrm>
          <a:off x="1773244" y="2203444"/>
          <a:ext cx="489654" cy="489654"/>
        </a:xfrm>
        <a:prstGeom prst="ellipse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E9B038-8089-BA42-A9DE-57DC03367C78}">
      <dsp:nvSpPr>
        <dsp:cNvPr id="0" name=""/>
        <dsp:cNvSpPr/>
      </dsp:nvSpPr>
      <dsp:spPr>
        <a:xfrm>
          <a:off x="2733369" y="0"/>
          <a:ext cx="1300540" cy="195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Discoverability and accessibility of research; public engagement</a:t>
          </a:r>
          <a:endParaRPr lang="en-US" sz="1200" kern="1200" dirty="0"/>
        </a:p>
      </dsp:txBody>
      <dsp:txXfrm>
        <a:off x="2733369" y="0"/>
        <a:ext cx="1300540" cy="1958617"/>
      </dsp:txXfrm>
    </dsp:sp>
    <dsp:sp modelId="{7647C4B5-4783-F143-9A1D-888E9DD6F4A5}">
      <dsp:nvSpPr>
        <dsp:cNvPr id="0" name=""/>
        <dsp:cNvSpPr/>
      </dsp:nvSpPr>
      <dsp:spPr>
        <a:xfrm>
          <a:off x="3138812" y="2203444"/>
          <a:ext cx="489654" cy="489654"/>
        </a:xfrm>
        <a:prstGeom prst="ellipse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3DD4B-5AD6-2044-9BDD-155188EC3819}">
      <dsp:nvSpPr>
        <dsp:cNvPr id="0" name=""/>
        <dsp:cNvSpPr/>
      </dsp:nvSpPr>
      <dsp:spPr>
        <a:xfrm>
          <a:off x="4098936" y="2937926"/>
          <a:ext cx="1300540" cy="195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Reproducibility and rework</a:t>
          </a:r>
          <a:endParaRPr lang="en-US" sz="1200" kern="1200" dirty="0"/>
        </a:p>
      </dsp:txBody>
      <dsp:txXfrm>
        <a:off x="4098936" y="2937926"/>
        <a:ext cx="1300540" cy="1958617"/>
      </dsp:txXfrm>
    </dsp:sp>
    <dsp:sp modelId="{1EA7016A-A697-0441-9F02-C5EBFFB37936}">
      <dsp:nvSpPr>
        <dsp:cNvPr id="0" name=""/>
        <dsp:cNvSpPr/>
      </dsp:nvSpPr>
      <dsp:spPr>
        <a:xfrm>
          <a:off x="4504379" y="2203444"/>
          <a:ext cx="489654" cy="489654"/>
        </a:xfrm>
        <a:prstGeom prst="ellipse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BC65B0-9018-E942-A51E-8240B0137A6D}">
      <dsp:nvSpPr>
        <dsp:cNvPr id="0" name=""/>
        <dsp:cNvSpPr/>
      </dsp:nvSpPr>
      <dsp:spPr>
        <a:xfrm>
          <a:off x="5464504" y="0"/>
          <a:ext cx="1300540" cy="195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Digital developments</a:t>
          </a:r>
          <a:endParaRPr lang="en-US" sz="1200" kern="1200" dirty="0"/>
        </a:p>
      </dsp:txBody>
      <dsp:txXfrm>
        <a:off x="5464504" y="0"/>
        <a:ext cx="1300540" cy="1958617"/>
      </dsp:txXfrm>
    </dsp:sp>
    <dsp:sp modelId="{437CFA31-B1C4-EB4C-A827-6B0ABC07773F}">
      <dsp:nvSpPr>
        <dsp:cNvPr id="0" name=""/>
        <dsp:cNvSpPr/>
      </dsp:nvSpPr>
      <dsp:spPr>
        <a:xfrm>
          <a:off x="5869947" y="2203444"/>
          <a:ext cx="489654" cy="489654"/>
        </a:xfrm>
        <a:prstGeom prst="ellipse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310C4-7F63-224E-8319-22A48829B915}">
      <dsp:nvSpPr>
        <dsp:cNvPr id="0" name=""/>
        <dsp:cNvSpPr/>
      </dsp:nvSpPr>
      <dsp:spPr>
        <a:xfrm>
          <a:off x="6830072" y="2937926"/>
          <a:ext cx="1300540" cy="195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More researcher collaboration</a:t>
          </a:r>
          <a:endParaRPr lang="en-US" sz="1200" kern="1200" dirty="0"/>
        </a:p>
      </dsp:txBody>
      <dsp:txXfrm>
        <a:off x="6830072" y="2937926"/>
        <a:ext cx="1300540" cy="1958617"/>
      </dsp:txXfrm>
    </dsp:sp>
    <dsp:sp modelId="{771FADF2-0844-DB4A-B62D-C13098489859}">
      <dsp:nvSpPr>
        <dsp:cNvPr id="0" name=""/>
        <dsp:cNvSpPr/>
      </dsp:nvSpPr>
      <dsp:spPr>
        <a:xfrm>
          <a:off x="7235515" y="2203444"/>
          <a:ext cx="489654" cy="489654"/>
        </a:xfrm>
        <a:prstGeom prst="ellipse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ED498-BAC3-614F-A899-5928A7831474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B9CD-CD68-0847-A123-103C5FC5A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2.jpeg"/><Relationship Id="rId21" Type="http://schemas.openxmlformats.org/officeDocument/2006/relationships/image" Target="../media/image33.png"/><Relationship Id="rId22" Type="http://schemas.openxmlformats.org/officeDocument/2006/relationships/image" Target="../media/image34.jpg"/><Relationship Id="rId23" Type="http://schemas.openxmlformats.org/officeDocument/2006/relationships/image" Target="../media/image35.png"/><Relationship Id="rId24" Type="http://schemas.openxmlformats.org/officeDocument/2006/relationships/image" Target="../media/image36.jpg"/><Relationship Id="rId25" Type="http://schemas.openxmlformats.org/officeDocument/2006/relationships/image" Target="../media/image37.tiff"/><Relationship Id="rId26" Type="http://schemas.openxmlformats.org/officeDocument/2006/relationships/image" Target="../media/image38.tiff"/><Relationship Id="rId27" Type="http://schemas.openxmlformats.org/officeDocument/2006/relationships/image" Target="../media/image39.tiff"/><Relationship Id="rId28" Type="http://schemas.openxmlformats.org/officeDocument/2006/relationships/image" Target="../media/image6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jpe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jpe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ambridgelib" TargetMode="External"/><Relationship Id="rId4" Type="http://schemas.openxmlformats.org/officeDocument/2006/relationships/hyperlink" Target="https://twitter.com/JHUPress" TargetMode="External"/><Relationship Id="rId5" Type="http://schemas.openxmlformats.org/officeDocument/2006/relationships/hyperlink" Target="https://twitter.com/jesher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OxUniPres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jpeg"/><Relationship Id="rId10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53268"/>
            <a:ext cx="7766936" cy="1597568"/>
          </a:xfrm>
        </p:spPr>
        <p:txBody>
          <a:bodyPr/>
          <a:lstStyle/>
          <a:p>
            <a:r>
              <a:rPr lang="en-US" sz="4800" dirty="0" smtClean="0"/>
              <a:t>Mission Driven Publishing in the 21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Century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Charleston Library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5" y="982672"/>
            <a:ext cx="8596668" cy="474298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Open Access: </a:t>
            </a:r>
            <a:br>
              <a:rPr lang="en-US" sz="6000" dirty="0" smtClean="0"/>
            </a:br>
            <a:r>
              <a:rPr lang="en-US" sz="6000" dirty="0" smtClean="0"/>
              <a:t>mission enabler or disruptor? 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75" y="0"/>
            <a:ext cx="985025" cy="1313367"/>
          </a:xfrm>
        </p:spPr>
      </p:pic>
    </p:spTree>
    <p:extLst>
      <p:ext uri="{BB962C8B-B14F-4D97-AF65-F5344CB8AC3E}">
        <p14:creationId xmlns:p14="http://schemas.microsoft.com/office/powerpoint/2010/main" val="9578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Drivers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75" y="0"/>
            <a:ext cx="985025" cy="131336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3880718"/>
              </p:ext>
            </p:extLst>
          </p:nvPr>
        </p:nvGraphicFramePr>
        <p:xfrm>
          <a:off x="677334" y="980237"/>
          <a:ext cx="90364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86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OA has come a long way…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91" y="0"/>
            <a:ext cx="985025" cy="1313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77" y="1270000"/>
            <a:ext cx="8298658" cy="49153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89333" y="2697619"/>
            <a:ext cx="1098363" cy="38770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EU2020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8205" y="4344552"/>
            <a:ext cx="1098363" cy="38770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UK SCL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007386" y="3899033"/>
            <a:ext cx="1" cy="441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738514" y="3091754"/>
            <a:ext cx="1" cy="390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21820"/>
            <a:ext cx="8596668" cy="1320800"/>
          </a:xfrm>
        </p:spPr>
        <p:txBody>
          <a:bodyPr/>
          <a:lstStyle/>
          <a:p>
            <a:r>
              <a:rPr lang="en-GB" dirty="0" smtClean="0"/>
              <a:t>…but is it a sharing world?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345650"/>
            <a:ext cx="7537637" cy="2828377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P</a:t>
            </a:r>
            <a:r>
              <a:rPr lang="en-GB" sz="2000" dirty="0" smtClean="0"/>
              <a:t>olitical developments in conflict with OA principles</a:t>
            </a:r>
          </a:p>
          <a:p>
            <a:r>
              <a:rPr lang="en-GB" sz="2000" dirty="0" smtClean="0"/>
              <a:t>Competitive advantage of research outcomes overlooked?</a:t>
            </a:r>
          </a:p>
          <a:p>
            <a:r>
              <a:rPr lang="en-GB" sz="2000" dirty="0" smtClean="0"/>
              <a:t>Uneven policies and their application by region</a:t>
            </a:r>
          </a:p>
          <a:p>
            <a:r>
              <a:rPr lang="en-GB" sz="2000" dirty="0" smtClean="0"/>
              <a:t>No developed, consistent or sustainable economic model </a:t>
            </a:r>
          </a:p>
          <a:p>
            <a:r>
              <a:rPr lang="en-GB" sz="2000" dirty="0" smtClean="0"/>
              <a:t>Funding drives OA uptake and support: variance by subject</a:t>
            </a:r>
          </a:p>
          <a:p>
            <a:r>
              <a:rPr lang="en-GB" sz="2000" dirty="0" smtClean="0"/>
              <a:t>OA publishing infrastructure limited</a:t>
            </a:r>
          </a:p>
          <a:p>
            <a:r>
              <a:rPr lang="en-GB" sz="2000" dirty="0" smtClean="0"/>
              <a:t>Is journals publishing </a:t>
            </a:r>
            <a:r>
              <a:rPr lang="en-GB" sz="2000" b="1" dirty="0" smtClean="0"/>
              <a:t>doomed</a:t>
            </a:r>
            <a:r>
              <a:rPr lang="en-GB" sz="2000" dirty="0" smtClean="0"/>
              <a:t>?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9380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80" y="1270000"/>
            <a:ext cx="2695575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587" y="1193800"/>
            <a:ext cx="2466975" cy="18478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921" y="0"/>
            <a:ext cx="985025" cy="1313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1" y="656683"/>
            <a:ext cx="8627432" cy="56907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1338" y="453542"/>
            <a:ext cx="11325172" cy="57842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333" y="86514"/>
            <a:ext cx="8665453" cy="63535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59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Disruption (and excitement!)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61605" y="1374622"/>
            <a:ext cx="8970944" cy="4684009"/>
            <a:chOff x="86118" y="847929"/>
            <a:chExt cx="8970944" cy="4684009"/>
          </a:xfrm>
        </p:grpSpPr>
        <p:grpSp>
          <p:nvGrpSpPr>
            <p:cNvPr id="5" name="Group 4"/>
            <p:cNvGrpSpPr/>
            <p:nvPr/>
          </p:nvGrpSpPr>
          <p:grpSpPr>
            <a:xfrm>
              <a:off x="154459" y="847929"/>
              <a:ext cx="8902603" cy="4684009"/>
              <a:chOff x="-1294135" y="795081"/>
              <a:chExt cx="13001281" cy="6617349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563351" y="3261308"/>
                <a:ext cx="3626428" cy="7510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4844450" y="1193096"/>
                <a:ext cx="6329" cy="1585939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6194" y="1595470"/>
                <a:ext cx="1200371" cy="45980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772" y="2204568"/>
                <a:ext cx="1493973" cy="497993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6295" y="2130173"/>
                <a:ext cx="1105358" cy="35926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1687" y="1335884"/>
                <a:ext cx="1364218" cy="69754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1568" y="2587246"/>
                <a:ext cx="2044337" cy="511083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657314" y="795081"/>
                <a:ext cx="3017962" cy="739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u="sng" dirty="0">
                    <a:solidFill>
                      <a:prstClr val="black"/>
                    </a:solidFill>
                    <a:ea typeface="+mn-ea"/>
                  </a:rPr>
                  <a:t>Discovering new research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23399" y="3359150"/>
                <a:ext cx="2012998" cy="434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u="sng" dirty="0" smtClean="0">
                    <a:solidFill>
                      <a:prstClr val="black"/>
                    </a:solidFill>
                    <a:ea typeface="+mn-ea"/>
                  </a:rPr>
                  <a:t>Identifiers</a:t>
                </a:r>
                <a:endParaRPr lang="en-GB" sz="1400" u="sng" dirty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943961" y="3272780"/>
                <a:ext cx="2500281" cy="434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u="sng" dirty="0">
                    <a:solidFill>
                      <a:prstClr val="black"/>
                    </a:solidFill>
                    <a:ea typeface="+mn-ea"/>
                  </a:rPr>
                  <a:t>Peer review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071" y="3636190"/>
                <a:ext cx="2294149" cy="65526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494" y="5988660"/>
                <a:ext cx="1046891" cy="142377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8553042" y="4522588"/>
                <a:ext cx="3154104" cy="739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u="sng">
                    <a:solidFill>
                      <a:prstClr val="black"/>
                    </a:solidFill>
                    <a:ea typeface="+mn-ea"/>
                  </a:rPr>
                  <a:t>Depositing </a:t>
                </a:r>
                <a:r>
                  <a:rPr lang="en-GB" sz="1400" u="sng" smtClean="0">
                    <a:solidFill>
                      <a:prstClr val="black"/>
                    </a:solidFill>
                    <a:ea typeface="+mn-ea"/>
                  </a:rPr>
                  <a:t>research/Pre-print servers</a:t>
                </a:r>
                <a:endParaRPr lang="en-GB" sz="1400" u="sng" dirty="0">
                  <a:solidFill>
                    <a:prstClr val="black"/>
                  </a:solidFill>
                  <a:ea typeface="+mn-ea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7080" y="5678881"/>
                <a:ext cx="1705209" cy="61955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13671" y="5570212"/>
                <a:ext cx="1170864" cy="58615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6184" y="6428986"/>
                <a:ext cx="1645634" cy="943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8355276" y="1088188"/>
                <a:ext cx="2513739" cy="739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u="sng" dirty="0">
                    <a:solidFill>
                      <a:prstClr val="black"/>
                    </a:solidFill>
                    <a:ea typeface="+mn-ea"/>
                  </a:rPr>
                  <a:t>Managing/storing data</a:t>
                </a: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9892" y="2577585"/>
                <a:ext cx="1143943" cy="469017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5031902" y="883087"/>
                <a:ext cx="2123858" cy="739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u="sng" dirty="0">
                    <a:solidFill>
                      <a:prstClr val="black"/>
                    </a:solidFill>
                    <a:ea typeface="+mn-ea"/>
                  </a:rPr>
                  <a:t>Recording </a:t>
                </a:r>
                <a:r>
                  <a:rPr lang="en-GB" sz="1400" u="sng" dirty="0" smtClean="0">
                    <a:solidFill>
                      <a:prstClr val="black"/>
                    </a:solidFill>
                    <a:ea typeface="+mn-ea"/>
                  </a:rPr>
                  <a:t>research</a:t>
                </a:r>
                <a:endParaRPr lang="en-GB" sz="1400" u="sng" dirty="0">
                  <a:solidFill>
                    <a:prstClr val="black"/>
                  </a:solidFill>
                  <a:ea typeface="+mn-ea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46" t="23752" r="23113" b="27860"/>
              <a:stretch/>
            </p:blipFill>
            <p:spPr>
              <a:xfrm>
                <a:off x="5113373" y="2060063"/>
                <a:ext cx="1052161" cy="59961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5725" y="1592528"/>
                <a:ext cx="1974196" cy="511828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-450772" y="3362078"/>
                <a:ext cx="2207011" cy="739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u="sng" dirty="0" smtClean="0">
                    <a:solidFill>
                      <a:prstClr val="black"/>
                    </a:solidFill>
                    <a:ea typeface="+mn-ea"/>
                  </a:rPr>
                  <a:t>Collaborating </a:t>
                </a:r>
                <a:r>
                  <a:rPr lang="en-GB" sz="1400" u="sng" dirty="0">
                    <a:solidFill>
                      <a:prstClr val="black"/>
                    </a:solidFill>
                    <a:ea typeface="+mn-ea"/>
                  </a:rPr>
                  <a:t>with colleagues</a:t>
                </a: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94135" y="4719643"/>
                <a:ext cx="1989223" cy="623291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088" y="4249446"/>
                <a:ext cx="2052901" cy="401656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31610" y="5622950"/>
                <a:ext cx="403231" cy="32780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6339" y="5471625"/>
                <a:ext cx="2325592" cy="630454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1945069" y="3385956"/>
                <a:ext cx="2442450" cy="739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u="sng" dirty="0">
                    <a:solidFill>
                      <a:prstClr val="black"/>
                    </a:solidFill>
                    <a:ea typeface="+mn-ea"/>
                  </a:rPr>
                  <a:t>Generating/ measuring impact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4911" y="4311952"/>
                <a:ext cx="1816186" cy="450263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8760" y="5497855"/>
                <a:ext cx="908351" cy="908352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3873" y="4888717"/>
                <a:ext cx="1262074" cy="56793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0820" y="2427453"/>
                <a:ext cx="1342377" cy="50339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768" b="16613"/>
              <a:stretch/>
            </p:blipFill>
            <p:spPr>
              <a:xfrm>
                <a:off x="-942877" y="6511501"/>
                <a:ext cx="1286710" cy="844338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6118" y="850328"/>
              <a:ext cx="1946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u="sng" dirty="0">
                  <a:solidFill>
                    <a:prstClr val="black"/>
                  </a:solidFill>
                  <a:ea typeface="+mn-ea"/>
                </a:rPr>
                <a:t>Finding information about funding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82" y="1899168"/>
              <a:ext cx="682274" cy="61588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 flipV="1">
              <a:off x="4392790" y="3445142"/>
              <a:ext cx="1" cy="1119048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726866" y="2620984"/>
              <a:ext cx="2572858" cy="3414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ircular Arrow 9"/>
            <p:cNvSpPr/>
            <p:nvPr/>
          </p:nvSpPr>
          <p:spPr bwMode="auto">
            <a:xfrm rot="10800000">
              <a:off x="3987123" y="2661192"/>
              <a:ext cx="777847" cy="81376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939264"/>
                <a:gd name="adj5" fmla="val 20937"/>
              </a:avLst>
            </a:prstGeom>
            <a:solidFill>
              <a:srgbClr val="0070C0"/>
            </a:solidFill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80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397750" y="4862890"/>
              <a:ext cx="2829883" cy="6454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622127" y="3156707"/>
              <a:ext cx="2303095" cy="8207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361990" y="1924571"/>
              <a:ext cx="1548483" cy="583854"/>
            </a:xfrm>
            <a:prstGeom prst="rect">
              <a:avLst/>
            </a:prstGeom>
          </p:spPr>
        </p:pic>
      </p:grpSp>
      <p:pic>
        <p:nvPicPr>
          <p:cNvPr id="46" name="Content Placeholder 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921" y="0"/>
            <a:ext cx="985025" cy="13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58" y="609600"/>
            <a:ext cx="9059197" cy="1320800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ission-driven OA publishing @ Cambridge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6465"/>
            <a:ext cx="8596668" cy="4614898"/>
          </a:xfrm>
        </p:spPr>
        <p:txBody>
          <a:bodyPr>
            <a:normAutofit/>
          </a:bodyPr>
          <a:lstStyle/>
          <a:p>
            <a:r>
              <a:rPr lang="en-GB" dirty="0" smtClean="0"/>
              <a:t>Placing researcher need at the heart of what we do…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Create a simple, effective OA workflow</a:t>
            </a:r>
          </a:p>
          <a:p>
            <a:pPr lvl="1"/>
            <a:r>
              <a:rPr lang="en-GB" dirty="0" smtClean="0"/>
              <a:t>Allow the manuscript to be fully open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rogressive archiving and sharing policies</a:t>
            </a:r>
          </a:p>
          <a:p>
            <a:pPr lvl="1"/>
            <a:r>
              <a:rPr lang="en-GB" dirty="0" smtClean="0"/>
              <a:t>Experimentation with open peer review, tools for social sharing</a:t>
            </a:r>
          </a:p>
          <a:p>
            <a:pPr lvl="1"/>
            <a:r>
              <a:rPr lang="en-GB" dirty="0" smtClean="0"/>
              <a:t>Maximise discovery: metadata enhancements, interlinking of scholarly content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Openness beyond the content: joining initiatives </a:t>
            </a:r>
            <a:r>
              <a:rPr lang="en-US" dirty="0"/>
              <a:t>like I4OC to distribute our reference citation data openly 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921" y="0"/>
            <a:ext cx="985025" cy="13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58" y="609600"/>
            <a:ext cx="9059197" cy="1320800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ission-driven OA publishing @ Cambridge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6465"/>
            <a:ext cx="8596668" cy="4614898"/>
          </a:xfrm>
        </p:spPr>
        <p:txBody>
          <a:bodyPr/>
          <a:lstStyle/>
          <a:p>
            <a:pPr lvl="1"/>
            <a:endParaRPr lang="en-GB" dirty="0"/>
          </a:p>
          <a:p>
            <a:r>
              <a:rPr lang="en-GB" dirty="0" smtClean="0"/>
              <a:t>…and funding it!</a:t>
            </a:r>
          </a:p>
          <a:p>
            <a:endParaRPr lang="en-GB" dirty="0"/>
          </a:p>
          <a:p>
            <a:pPr lvl="1"/>
            <a:r>
              <a:rPr lang="en-GB" dirty="0" smtClean="0"/>
              <a:t>Value proposition: </a:t>
            </a:r>
            <a:r>
              <a:rPr lang="en-GB" dirty="0"/>
              <a:t>Paying for content &gt; Paying for access &gt; Paying for </a:t>
            </a:r>
            <a:r>
              <a:rPr lang="en-GB" dirty="0" smtClean="0"/>
              <a:t>service</a:t>
            </a:r>
            <a:endParaRPr lang="en-GB" dirty="0"/>
          </a:p>
          <a:p>
            <a:pPr lvl="1"/>
            <a:r>
              <a:rPr lang="en-GB" dirty="0" smtClean="0"/>
              <a:t>Flip the model: at title level or via conversion of collection sales</a:t>
            </a:r>
          </a:p>
          <a:p>
            <a:pPr lvl="1"/>
            <a:r>
              <a:rPr lang="en-GB" dirty="0" smtClean="0"/>
              <a:t>No “double-dipping”</a:t>
            </a:r>
          </a:p>
          <a:p>
            <a:pPr lvl="1"/>
            <a:r>
              <a:rPr lang="en-GB" dirty="0" smtClean="0"/>
              <a:t>Diversification: author services, OERs and course development</a:t>
            </a:r>
          </a:p>
          <a:p>
            <a:pPr lvl="1"/>
            <a:r>
              <a:rPr lang="en-GB" dirty="0" smtClean="0"/>
              <a:t>Partnerships: participation in Knowledge Unlatched, AAUP OA Monographs etc</a:t>
            </a:r>
            <a:r>
              <a:rPr lang="en-GB" dirty="0" smtClean="0"/>
              <a:t>.</a:t>
            </a:r>
            <a:endParaRPr lang="en-GB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921" y="0"/>
            <a:ext cx="985025" cy="13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4334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Data, Analytics and their relationship </a:t>
            </a:r>
            <a:br>
              <a:rPr lang="en-US" sz="6000" dirty="0" smtClean="0"/>
            </a:br>
            <a:r>
              <a:rPr lang="en-US" sz="6000" dirty="0" smtClean="0"/>
              <a:t>with publishing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-15332"/>
            <a:ext cx="2540000" cy="647700"/>
          </a:xfrm>
        </p:spPr>
      </p:pic>
    </p:spTree>
    <p:extLst>
      <p:ext uri="{BB962C8B-B14F-4D97-AF65-F5344CB8AC3E}">
        <p14:creationId xmlns:p14="http://schemas.microsoft.com/office/powerpoint/2010/main" val="6992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81540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Goal: </a:t>
            </a:r>
            <a:r>
              <a:rPr lang="en-US" sz="3000" dirty="0">
                <a:solidFill>
                  <a:schemeClr val="tx1"/>
                </a:solidFill>
              </a:rPr>
              <a:t>Identify the titles that will sell in the new sales model</a:t>
            </a:r>
          </a:p>
          <a:p>
            <a:endParaRPr lang="en-US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Data used for the </a:t>
            </a:r>
            <a:r>
              <a:rPr lang="en-US" sz="3000" b="1" dirty="0" smtClean="0">
                <a:solidFill>
                  <a:schemeClr val="tx1"/>
                </a:solidFill>
              </a:rPr>
              <a:t>model: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Publisher </a:t>
            </a:r>
            <a:r>
              <a:rPr lang="en-US" sz="3000" dirty="0">
                <a:solidFill>
                  <a:schemeClr val="tx1"/>
                </a:solidFill>
              </a:rPr>
              <a:t>attributes: size (title output), participation with other digital </a:t>
            </a:r>
            <a:r>
              <a:rPr lang="en-US" sz="3000" dirty="0" smtClean="0">
                <a:solidFill>
                  <a:schemeClr val="tx1"/>
                </a:solidFill>
              </a:rPr>
              <a:t>aggregators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Title </a:t>
            </a:r>
            <a:r>
              <a:rPr lang="en-US" sz="3000" dirty="0">
                <a:solidFill>
                  <a:schemeClr val="tx1"/>
                </a:solidFill>
              </a:rPr>
              <a:t>attributes: research area, age of title, digital list price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-15332"/>
            <a:ext cx="2540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 Results</a:t>
            </a:r>
          </a:p>
        </p:txBody>
      </p:sp>
      <p:pic>
        <p:nvPicPr>
          <p:cNvPr id="6" name="Picture 5" descr="Screen Shot 2017-01-19 at 9.4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46806"/>
            <a:ext cx="8793334" cy="4319637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-15332"/>
            <a:ext cx="2540000" cy="647700"/>
          </a:xfrm>
        </p:spPr>
      </p:pic>
      <p:pic>
        <p:nvPicPr>
          <p:cNvPr id="5" name="Picture 4" descr="Screen Shot 2017-01-19 at 10.02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04" y="963084"/>
            <a:ext cx="1328421" cy="6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6844"/>
            <a:ext cx="9838266" cy="5076550"/>
          </a:xfrm>
        </p:spPr>
        <p:txBody>
          <a:bodyPr>
            <a:normAutofit/>
          </a:bodyPr>
          <a:lstStyle/>
          <a:p>
            <a:r>
              <a:rPr lang="en-US" sz="2500" dirty="0"/>
              <a:t>Niko </a:t>
            </a:r>
            <a:r>
              <a:rPr lang="en-US" sz="2500" dirty="0" err="1"/>
              <a:t>Pfund</a:t>
            </a:r>
            <a:r>
              <a:rPr lang="en-US" sz="2500" dirty="0"/>
              <a:t> </a:t>
            </a:r>
            <a:r>
              <a:rPr lang="mr-IN" sz="2500" dirty="0"/>
              <a:t>–</a:t>
            </a:r>
            <a:r>
              <a:rPr lang="en-US" sz="2500" dirty="0"/>
              <a:t> Oxford University </a:t>
            </a:r>
            <a:r>
              <a:rPr lang="en-US" sz="2500" dirty="0" smtClean="0"/>
              <a:t>Press</a:t>
            </a:r>
          </a:p>
          <a:p>
            <a:pPr lvl="1"/>
            <a:r>
              <a:rPr lang="en-US" sz="2500" dirty="0" smtClean="0">
                <a:hlinkClick r:id="rId2"/>
              </a:rPr>
              <a:t>@OxUniPress</a:t>
            </a:r>
            <a:endParaRPr lang="en-US" sz="2500" dirty="0"/>
          </a:p>
          <a:p>
            <a:r>
              <a:rPr lang="en-US" sz="2500" dirty="0"/>
              <a:t>Chris Bennett </a:t>
            </a:r>
            <a:r>
              <a:rPr lang="mr-IN" sz="2500" dirty="0"/>
              <a:t>–</a:t>
            </a:r>
            <a:r>
              <a:rPr lang="en-US" sz="2500" dirty="0"/>
              <a:t> Cambridge University Press</a:t>
            </a:r>
          </a:p>
          <a:p>
            <a:pPr lvl="1"/>
            <a:r>
              <a:rPr lang="en-US" sz="2500" b="1" dirty="0">
                <a:hlinkClick r:id="rId3"/>
              </a:rPr>
              <a:t>@</a:t>
            </a:r>
            <a:r>
              <a:rPr lang="en-US" sz="2500" u="sng" dirty="0">
                <a:hlinkClick r:id="rId3"/>
              </a:rPr>
              <a:t>cambridgelib</a:t>
            </a:r>
            <a:endParaRPr lang="en-US" sz="2500" dirty="0"/>
          </a:p>
          <a:p>
            <a:r>
              <a:rPr lang="en-US" sz="2500" dirty="0"/>
              <a:t>Elizabeth Windsor </a:t>
            </a:r>
            <a:r>
              <a:rPr lang="mr-IN" sz="2500" dirty="0"/>
              <a:t>–</a:t>
            </a:r>
            <a:r>
              <a:rPr lang="en-US" sz="2500" dirty="0"/>
              <a:t> John Hopkins University </a:t>
            </a:r>
            <a:r>
              <a:rPr lang="en-US" sz="2500" dirty="0" smtClean="0"/>
              <a:t>Press / Project MUSE</a:t>
            </a:r>
            <a:endParaRPr lang="en-US" sz="2500" dirty="0"/>
          </a:p>
          <a:p>
            <a:pPr lvl="1"/>
            <a:r>
              <a:rPr lang="en-US" sz="2500" b="1" dirty="0">
                <a:hlinkClick r:id="rId4"/>
              </a:rPr>
              <a:t>@</a:t>
            </a:r>
            <a:r>
              <a:rPr lang="en-US" sz="2500" u="sng" dirty="0">
                <a:hlinkClick r:id="rId4"/>
              </a:rPr>
              <a:t>JHUPress</a:t>
            </a:r>
            <a:endParaRPr lang="en-US" sz="2500" dirty="0"/>
          </a:p>
          <a:p>
            <a:r>
              <a:rPr lang="en-US" sz="2500" dirty="0"/>
              <a:t>John </a:t>
            </a:r>
            <a:r>
              <a:rPr lang="en-US" sz="2500" dirty="0" err="1"/>
              <a:t>Sherer</a:t>
            </a:r>
            <a:r>
              <a:rPr lang="en-US" sz="2500" dirty="0"/>
              <a:t> </a:t>
            </a:r>
            <a:r>
              <a:rPr lang="mr-IN" sz="2500" dirty="0"/>
              <a:t>–</a:t>
            </a:r>
            <a:r>
              <a:rPr lang="en-US" sz="2500" dirty="0"/>
              <a:t> University of North Carolina Press</a:t>
            </a:r>
          </a:p>
          <a:p>
            <a:pPr lvl="1"/>
            <a:r>
              <a:rPr lang="en-US" sz="2500" b="1" dirty="0">
                <a:hlinkClick r:id="rId5"/>
              </a:rPr>
              <a:t>@</a:t>
            </a:r>
            <a:r>
              <a:rPr lang="en-US" sz="2500" u="sng" dirty="0">
                <a:hlinkClick r:id="rId5"/>
              </a:rPr>
              <a:t>jesherer</a:t>
            </a: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</a:t>
            </a:r>
            <a:r>
              <a:rPr lang="en-US" dirty="0" smtClean="0"/>
              <a:t>Performance </a:t>
            </a:r>
            <a:r>
              <a:rPr lang="en-US" dirty="0"/>
              <a:t>Gross Sales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Running Total)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performanc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0" y="2014561"/>
            <a:ext cx="8602626" cy="3410732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-15332"/>
            <a:ext cx="2540000" cy="647700"/>
          </a:xfrm>
        </p:spPr>
      </p:pic>
    </p:spTree>
    <p:extLst>
      <p:ext uri="{BB962C8B-B14F-4D97-AF65-F5344CB8AC3E}">
        <p14:creationId xmlns:p14="http://schemas.microsoft.com/office/powerpoint/2010/main" val="4888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The Currency of </a:t>
            </a:r>
            <a:r>
              <a:rPr lang="en-US" sz="3000" b="1" dirty="0" smtClean="0">
                <a:solidFill>
                  <a:schemeClr val="tx1"/>
                </a:solidFill>
              </a:rPr>
              <a:t>Analytics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Creating </a:t>
            </a:r>
            <a:r>
              <a:rPr lang="en-US" sz="3000" dirty="0">
                <a:solidFill>
                  <a:schemeClr val="tx1"/>
                </a:solidFill>
              </a:rPr>
              <a:t>a sustainable hosting model for OA monographs 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Exploring </a:t>
            </a:r>
            <a:r>
              <a:rPr lang="en-US" sz="3000" dirty="0">
                <a:solidFill>
                  <a:schemeClr val="tx1"/>
                </a:solidFill>
              </a:rPr>
              <a:t>opportunities to harmonize open and gated content on </a:t>
            </a:r>
            <a:r>
              <a:rPr lang="en-US" sz="3000" dirty="0" smtClean="0">
                <a:solidFill>
                  <a:schemeClr val="tx1"/>
                </a:solidFill>
              </a:rPr>
              <a:t>MUSE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Tracking </a:t>
            </a:r>
            <a:r>
              <a:rPr lang="en-US" sz="3000" dirty="0">
                <a:solidFill>
                  <a:schemeClr val="tx1"/>
                </a:solidFill>
              </a:rPr>
              <a:t>usage data along new dimensions to foster insights that inform publishing decisions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MUSE</a:t>
            </a:r>
            <a:r>
              <a:rPr lang="en-US" dirty="0"/>
              <a:t>OPEN </a:t>
            </a:r>
            <a:r>
              <a:rPr lang="mr-IN" dirty="0"/>
              <a:t>–</a:t>
            </a:r>
            <a:r>
              <a:rPr lang="en-US" dirty="0"/>
              <a:t> July 2018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-15332"/>
            <a:ext cx="2540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20815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3500" dirty="0"/>
              <a:t>Cornell OA Usage </a:t>
            </a:r>
            <a:r>
              <a:rPr lang="en-US" sz="3500" dirty="0" smtClean="0"/>
              <a:t>10/16-8/17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500" dirty="0" smtClean="0"/>
              <a:t>75,366 </a:t>
            </a:r>
            <a:r>
              <a:rPr lang="en-US" sz="2500" dirty="0"/>
              <a:t>Downloads (84% Unknown)</a:t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6" name="Picture 5" descr="cornell download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2" y="1684567"/>
            <a:ext cx="8796168" cy="427139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-15332"/>
            <a:ext cx="2540000" cy="647700"/>
          </a:xfrm>
        </p:spPr>
      </p:pic>
      <p:sp>
        <p:nvSpPr>
          <p:cNvPr id="8" name="TextBox 7"/>
          <p:cNvSpPr txBox="1"/>
          <p:nvPr/>
        </p:nvSpPr>
        <p:spPr>
          <a:xfrm>
            <a:off x="10370634" y="6244683"/>
            <a:ext cx="169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muse.jhu.edu</a:t>
            </a:r>
            <a:endParaRPr lang="en-US" dirty="0"/>
          </a:p>
        </p:txBody>
      </p:sp>
      <p:pic>
        <p:nvPicPr>
          <p:cNvPr id="9" name="Picture 8" descr="cornell user ty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29" y="1238665"/>
            <a:ext cx="1409171" cy="8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Publisher Statistics Tool</a:t>
            </a:r>
          </a:p>
        </p:txBody>
      </p:sp>
      <p:pic>
        <p:nvPicPr>
          <p:cNvPr id="6" name="Picture 5" descr="pud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5" y="1410033"/>
            <a:ext cx="8080693" cy="497961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-15332"/>
            <a:ext cx="2540000" cy="647700"/>
          </a:xfrm>
        </p:spPr>
      </p:pic>
    </p:spTree>
    <p:extLst>
      <p:ext uri="{BB962C8B-B14F-4D97-AF65-F5344CB8AC3E}">
        <p14:creationId xmlns:p14="http://schemas.microsoft.com/office/powerpoint/2010/main" val="19869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930" y="-22301"/>
            <a:ext cx="1205069" cy="76943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1409"/>
            <a:ext cx="9601200" cy="4643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5500" dirty="0" smtClean="0"/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Publishing Services, </a:t>
            </a:r>
          </a:p>
          <a:p>
            <a:pPr algn="ctr"/>
            <a:r>
              <a:rPr lang="en-US" sz="6000" dirty="0" smtClean="0"/>
              <a:t>OER’s and </a:t>
            </a:r>
          </a:p>
          <a:p>
            <a:pPr algn="ctr"/>
            <a:r>
              <a:rPr lang="en-US" sz="6000" dirty="0" smtClean="0"/>
              <a:t>future development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156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930" y="-22301"/>
            <a:ext cx="1205069" cy="76943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1409"/>
            <a:ext cx="4170556" cy="66285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5500" dirty="0" smtClean="0"/>
          </a:p>
          <a:p>
            <a:pPr algn="ctr"/>
            <a:r>
              <a:rPr lang="en-US" sz="5500" dirty="0" smtClean="0"/>
              <a:t>Building Scale in University Press Publishing</a:t>
            </a:r>
            <a:endParaRPr lang="en-US" sz="5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58" y="-22301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930" y="-22301"/>
            <a:ext cx="1205069" cy="769434"/>
          </a:xfrm>
        </p:spPr>
      </p:pic>
      <p:sp>
        <p:nvSpPr>
          <p:cNvPr id="2" name="TextBox 1"/>
          <p:cNvSpPr txBox="1"/>
          <p:nvPr/>
        </p:nvSpPr>
        <p:spPr>
          <a:xfrm>
            <a:off x="646771" y="412595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UNC System </a:t>
            </a:r>
            <a:r>
              <a:rPr lang="mr-IN" sz="3600" dirty="0">
                <a:solidFill>
                  <a:schemeClr val="accent1"/>
                </a:solidFill>
              </a:rPr>
              <a:t>–</a:t>
            </a:r>
            <a:r>
              <a:rPr lang="en-US" sz="3600" dirty="0">
                <a:solidFill>
                  <a:schemeClr val="accent1"/>
                </a:solidFill>
              </a:rPr>
              <a:t> 17 Campuses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" y="1346122"/>
            <a:ext cx="8471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930" y="-22301"/>
            <a:ext cx="1205069" cy="769434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9" y="143668"/>
            <a:ext cx="8763265" cy="64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930" y="-22301"/>
            <a:ext cx="1205069" cy="769434"/>
          </a:xfrm>
        </p:spPr>
      </p:pic>
      <p:sp>
        <p:nvSpPr>
          <p:cNvPr id="2" name="TextBox 1"/>
          <p:cNvSpPr txBox="1"/>
          <p:nvPr/>
        </p:nvSpPr>
        <p:spPr>
          <a:xfrm>
            <a:off x="434898" y="334537"/>
            <a:ext cx="85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An abundance of publications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8" y="1339622"/>
            <a:ext cx="1484998" cy="222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76" y="1283154"/>
            <a:ext cx="176022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1266872"/>
            <a:ext cx="1762125" cy="227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81" y="1299302"/>
            <a:ext cx="1533525" cy="229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17" y="1293682"/>
            <a:ext cx="1533525" cy="233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82" y="1306967"/>
            <a:ext cx="1543278" cy="229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8" y="4122695"/>
            <a:ext cx="1666875" cy="218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52" y="4090119"/>
            <a:ext cx="1666875" cy="220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93" y="4059329"/>
            <a:ext cx="1459140" cy="223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79" y="4026354"/>
            <a:ext cx="151130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68" y="4075150"/>
            <a:ext cx="1452562" cy="221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9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787" y="635620"/>
            <a:ext cx="8596668" cy="5163014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 smtClean="0">
              <a:solidFill>
                <a:schemeClr val="accent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chemeClr val="accent1"/>
                </a:solidFill>
              </a:rPr>
              <a:t>Issues and Challenges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chemeClr val="accent1"/>
                </a:solidFill>
              </a:rPr>
              <a:t>of Mission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chemeClr val="accent1"/>
                </a:solidFill>
              </a:rPr>
              <a:t>Driven Publishing</a:t>
            </a:r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66" y="0"/>
            <a:ext cx="1074234" cy="10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is </a:t>
            </a:r>
            <a:r>
              <a:rPr lang="en-US" sz="4000" b="1" u="sng" dirty="0" smtClean="0">
                <a:solidFill>
                  <a:srgbClr val="FF0000"/>
                </a:solidFill>
              </a:rPr>
              <a:t>DOOMED!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8079"/>
            <a:ext cx="8596668" cy="4413284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b="1" u="sng" dirty="0">
                <a:solidFill>
                  <a:srgbClr val="000000"/>
                </a:solidFill>
              </a:rPr>
              <a:t>Consider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Print sales down 2-3% in 2016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Library budgets flat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Retail bookstores struggling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Old-school, musty industry that can’t keep up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Amazon devouring our world? 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Attention competition from other media (serial dramas, social media, any-time media consumption via mobile)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Recent history of other media (journalism, music industry in turmoil)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Showcard Gothic" panose="04020904020102020604" pitchFamily="82" charset="0"/>
              </a:rPr>
              <a:t>DISINTERMEDIATION</a:t>
            </a:r>
            <a:r>
              <a:rPr lang="en-US" sz="2200" dirty="0" smtClean="0">
                <a:solidFill>
                  <a:srgbClr val="000000"/>
                </a:solidFill>
                <a:latin typeface="Showcard Gothic" panose="04020904020102020604" pitchFamily="82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Showcard Gothic" panose="04020904020102020604" pitchFamily="82" charset="0"/>
              </a:rPr>
              <a:t>is upon 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66" y="0"/>
            <a:ext cx="1074234" cy="10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maybe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2323"/>
            <a:ext cx="8596668" cy="446904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eBooks </a:t>
            </a:r>
            <a:r>
              <a:rPr lang="en-US" sz="2200" dirty="0">
                <a:solidFill>
                  <a:schemeClr val="tx2"/>
                </a:solidFill>
              </a:rPr>
              <a:t>and Print-on-Demand Driving Efficiency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</a:rPr>
              <a:t>“Long Tail” Effect Offers Benefit to Publishers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</a:rPr>
              <a:t>Publishers Not Reliant on Advertising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</a:rPr>
              <a:t>Unlike Music, Books Aren’t “</a:t>
            </a:r>
            <a:r>
              <a:rPr lang="en-US" sz="2200" dirty="0" err="1">
                <a:solidFill>
                  <a:schemeClr val="tx2"/>
                </a:solidFill>
              </a:rPr>
              <a:t>Disaggregatable</a:t>
            </a:r>
            <a:r>
              <a:rPr lang="en-US" sz="2200" dirty="0">
                <a:solidFill>
                  <a:schemeClr val="tx2"/>
                </a:solidFill>
              </a:rPr>
              <a:t>”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</a:rPr>
              <a:t>Book Format More Durable Than Expected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</a:rPr>
              <a:t>Digital Revolution Already Well Underway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</a:rPr>
              <a:t>Author &amp; Editor/Publisher Bond is Unchanged….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</a:rPr>
              <a:t>….especially at </a:t>
            </a:r>
            <a:r>
              <a:rPr lang="en-US" sz="2200" dirty="0" smtClean="0">
                <a:solidFill>
                  <a:schemeClr val="tx2"/>
                </a:solidFill>
              </a:rPr>
              <a:t>University Presses</a:t>
            </a:r>
            <a:endParaRPr lang="en-US" sz="22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</a:rPr>
              <a:t>Print Sales UP in 2015** and 2017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en-US" sz="2200" dirty="0">
                <a:solidFill>
                  <a:srgbClr val="00B050"/>
                </a:solidFill>
              </a:rPr>
              <a:t>**adult </a:t>
            </a:r>
            <a:r>
              <a:rPr lang="en-US" sz="2200" dirty="0">
                <a:solidFill>
                  <a:srgbClr val="FF0000"/>
                </a:solidFill>
              </a:rPr>
              <a:t>coloring </a:t>
            </a:r>
            <a:r>
              <a:rPr lang="en-US" sz="2200" dirty="0">
                <a:solidFill>
                  <a:srgbClr val="7030A0"/>
                </a:solidFill>
              </a:rPr>
              <a:t>book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rgbClr val="0070C0"/>
                </a:solidFill>
              </a:rPr>
              <a:t>effect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66" y="0"/>
            <a:ext cx="1074234" cy="10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drives publishing success?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1" y="1536120"/>
            <a:ext cx="7171445" cy="4468014"/>
          </a:xfrm>
          <a:solidFill>
            <a:schemeClr val="accent2"/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66" y="0"/>
            <a:ext cx="1074234" cy="10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In-Between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GB" altLang="en-US" sz="10000" b="1" dirty="0">
                <a:ea typeface="ＭＳ Ｐゴシック" charset="-128"/>
              </a:rPr>
              <a:t>“We tend to </a:t>
            </a:r>
            <a:r>
              <a:rPr lang="en-GB" altLang="en-US" sz="10000" b="1" dirty="0" smtClean="0">
                <a:ea typeface="ＭＳ Ｐゴシック" charset="-128"/>
              </a:rPr>
              <a:t>overestimate </a:t>
            </a:r>
          </a:p>
          <a:p>
            <a:pPr marL="0" indent="0">
              <a:buFont typeface="Arial" charset="0"/>
              <a:buNone/>
            </a:pPr>
            <a:r>
              <a:rPr lang="en-GB" altLang="en-US" sz="10000" b="1" dirty="0" smtClean="0">
                <a:ea typeface="ＭＳ Ｐゴシック" charset="-128"/>
              </a:rPr>
              <a:t>the </a:t>
            </a:r>
            <a:r>
              <a:rPr lang="en-GB" altLang="en-US" sz="10000" b="1" dirty="0">
                <a:ea typeface="ＭＳ Ｐゴシック" charset="-128"/>
              </a:rPr>
              <a:t>effect of a technology in </a:t>
            </a:r>
            <a:endParaRPr lang="en-GB" altLang="en-US" sz="10000" b="1" dirty="0" smtClean="0"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lang="en-GB" altLang="en-US" sz="10000" b="1" dirty="0" smtClean="0">
                <a:ea typeface="ＭＳ Ｐゴシック" charset="-128"/>
              </a:rPr>
              <a:t>the </a:t>
            </a:r>
            <a:r>
              <a:rPr lang="en-GB" altLang="en-US" sz="10000" b="1" dirty="0">
                <a:ea typeface="ＭＳ Ｐゴシック" charset="-128"/>
              </a:rPr>
              <a:t>short run and underestimate </a:t>
            </a:r>
            <a:endParaRPr lang="en-GB" altLang="en-US" sz="10000" b="1" dirty="0" smtClean="0"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lang="en-GB" altLang="en-US" sz="10000" b="1" dirty="0" smtClean="0">
                <a:ea typeface="ＭＳ Ｐゴシック" charset="-128"/>
              </a:rPr>
              <a:t>the </a:t>
            </a:r>
            <a:r>
              <a:rPr lang="en-GB" altLang="en-US" sz="10000" b="1" dirty="0">
                <a:ea typeface="ＭＳ Ｐゴシック" charset="-128"/>
              </a:rPr>
              <a:t>effect in the long run.” </a:t>
            </a:r>
            <a:endParaRPr lang="en-GB" altLang="en-US" sz="10000" b="1" dirty="0" smtClean="0"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endParaRPr lang="en-GB" altLang="en-US" sz="10000" b="1" dirty="0"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lang="en-GB" altLang="en-US" sz="10000" b="1" dirty="0" smtClean="0">
                <a:ea typeface="ＭＳ Ｐゴシック" charset="-128"/>
              </a:rPr>
              <a:t>Roy </a:t>
            </a:r>
            <a:r>
              <a:rPr lang="en-GB" altLang="en-US" sz="10000" b="1" dirty="0">
                <a:ea typeface="ＭＳ Ｐゴシック" charset="-128"/>
              </a:rPr>
              <a:t>Amara (1970s)</a:t>
            </a:r>
          </a:p>
          <a:p>
            <a:pPr marL="0" indent="0">
              <a:buFont typeface="Arial" charset="0"/>
              <a:buNone/>
            </a:pPr>
            <a:r>
              <a:rPr lang="en-GB" altLang="en-US" sz="10000" b="1" dirty="0">
                <a:ea typeface="ＭＳ Ｐゴシック" charset="-128"/>
              </a:rPr>
              <a:t>The Institute for the Future</a:t>
            </a:r>
          </a:p>
          <a:p>
            <a:pPr marL="0" indent="0">
              <a:buFont typeface="Arial" charset="0"/>
              <a:buNone/>
            </a:pPr>
            <a:endParaRPr lang="en-GB" altLang="en-US" b="1" dirty="0" smtClean="0"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endParaRPr lang="en-GB" altLang="en-US" b="1" dirty="0"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endParaRPr lang="en-GB" altLang="en-US" b="1" dirty="0" smtClean="0"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endParaRPr lang="en-GB" altLang="en-US" b="1" dirty="0"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endParaRPr lang="en-GB" altLang="en-US" b="1" dirty="0" smtClean="0"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lang="en-GB" altLang="en-US" b="1" dirty="0" smtClean="0">
                <a:ea typeface="ＭＳ Ｐゴシック" charset="-128"/>
              </a:rPr>
              <a:t> </a:t>
            </a:r>
            <a:endParaRPr lang="en-GB" altLang="en-US" b="1" dirty="0">
              <a:ea typeface="ＭＳ Ｐゴシック" charset="-128"/>
            </a:endParaRPr>
          </a:p>
          <a:p>
            <a:pPr marL="0" indent="0" algn="r">
              <a:buFont typeface="Arial" charset="0"/>
              <a:buNone/>
            </a:pPr>
            <a:endParaRPr lang="en-GB" altLang="en-US" dirty="0" smtClean="0">
              <a:ea typeface="ＭＳ Ｐゴシック" charset="-128"/>
            </a:endParaRPr>
          </a:p>
          <a:p>
            <a:pPr marL="0" indent="0" algn="r">
              <a:buFont typeface="Arial" charset="0"/>
              <a:buNone/>
            </a:pPr>
            <a:r>
              <a:rPr lang="en-GB" altLang="en-US" dirty="0">
                <a:ea typeface="ＭＳ Ｐゴシック" charset="-128"/>
              </a:rPr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93" y="2160589"/>
            <a:ext cx="2625609" cy="34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66" y="0"/>
            <a:ext cx="1074234" cy="10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Gartner’s Hype Curve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47" y="1413456"/>
            <a:ext cx="6011984" cy="4853529"/>
          </a:xfrm>
          <a:ln w="57150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66" y="0"/>
            <a:ext cx="1074234" cy="10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make of this sentiment?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500" dirty="0"/>
              <a:t>“We no longer have to depend on </a:t>
            </a:r>
            <a:endParaRPr lang="en-US" altLang="en-US" sz="2500" dirty="0" smtClean="0"/>
          </a:p>
          <a:p>
            <a:pPr>
              <a:buFontTx/>
              <a:buNone/>
            </a:pPr>
            <a:r>
              <a:rPr lang="en-US" altLang="en-US" sz="2500" dirty="0" smtClean="0"/>
              <a:t>so-called or </a:t>
            </a:r>
            <a:r>
              <a:rPr lang="en-US" altLang="en-US" sz="2500" dirty="0"/>
              <a:t>self appointed </a:t>
            </a:r>
            <a:endParaRPr lang="en-US" altLang="en-US" sz="2500" dirty="0" smtClean="0"/>
          </a:p>
          <a:p>
            <a:pPr>
              <a:buFontTx/>
              <a:buNone/>
            </a:pPr>
            <a:r>
              <a:rPr lang="en-US" altLang="en-US" sz="2500" dirty="0" smtClean="0"/>
              <a:t>experts </a:t>
            </a:r>
            <a:r>
              <a:rPr lang="en-US" altLang="en-US" sz="2500" dirty="0"/>
              <a:t>to </a:t>
            </a:r>
            <a:r>
              <a:rPr lang="en-US" altLang="en-US" sz="2500" dirty="0" smtClean="0"/>
              <a:t>tell </a:t>
            </a:r>
            <a:r>
              <a:rPr lang="en-US" altLang="en-US" sz="2500" dirty="0"/>
              <a:t>us what we </a:t>
            </a:r>
            <a:endParaRPr lang="en-US" altLang="en-US" sz="2500" dirty="0" smtClean="0"/>
          </a:p>
          <a:p>
            <a:pPr>
              <a:buFontTx/>
              <a:buNone/>
            </a:pPr>
            <a:r>
              <a:rPr lang="en-US" altLang="en-US" sz="2500" dirty="0" smtClean="0"/>
              <a:t>should </a:t>
            </a:r>
            <a:r>
              <a:rPr lang="en-US" altLang="en-US" sz="2500" dirty="0"/>
              <a:t>think.”</a:t>
            </a:r>
          </a:p>
          <a:p>
            <a:pPr>
              <a:buFontTx/>
              <a:buNone/>
            </a:pPr>
            <a:endParaRPr lang="en-US" altLang="en-US" sz="2500" dirty="0"/>
          </a:p>
          <a:p>
            <a:pPr>
              <a:buFontTx/>
              <a:buNone/>
            </a:pPr>
            <a:r>
              <a:rPr lang="en-US" altLang="en-US" sz="2500" dirty="0" smtClean="0"/>
              <a:t>--</a:t>
            </a:r>
            <a:r>
              <a:rPr lang="en-US" altLang="en-US" sz="2500" dirty="0"/>
              <a:t>Markos </a:t>
            </a:r>
            <a:r>
              <a:rPr lang="en-US" altLang="en-US" sz="2500" dirty="0" err="1"/>
              <a:t>Moulitsas</a:t>
            </a:r>
            <a:r>
              <a:rPr lang="en-US" altLang="en-US" sz="2500" dirty="0"/>
              <a:t> </a:t>
            </a:r>
            <a:r>
              <a:rPr lang="en-US" altLang="en-US" sz="2500" dirty="0" err="1"/>
              <a:t>Zuňiga</a:t>
            </a:r>
            <a:endParaRPr lang="en-US" altLang="en-US" sz="2500" dirty="0"/>
          </a:p>
          <a:p>
            <a:pPr>
              <a:buFontTx/>
              <a:buNone/>
            </a:pPr>
            <a:r>
              <a:rPr lang="en-US" altLang="en-US" sz="2500" dirty="0"/>
              <a:t>   Founder of Daily Kos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89" y="2160589"/>
            <a:ext cx="3273350" cy="32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66" y="0"/>
            <a:ext cx="1074234" cy="10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30546</TotalTime>
  <Words>646</Words>
  <Application>Microsoft Macintosh PowerPoint</Application>
  <PresentationFormat>Widescreen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Frutiger LT Std 45 Light</vt:lpstr>
      <vt:lpstr>Mangal</vt:lpstr>
      <vt:lpstr>ＭＳ Ｐゴシック</vt:lpstr>
      <vt:lpstr>Showcard Gothic</vt:lpstr>
      <vt:lpstr>Trebuchet MS</vt:lpstr>
      <vt:lpstr>Wingdings 3</vt:lpstr>
      <vt:lpstr>Arial</vt:lpstr>
      <vt:lpstr>Facet</vt:lpstr>
      <vt:lpstr>Mission Driven Publishing in the 21st Century</vt:lpstr>
      <vt:lpstr>Panelists</vt:lpstr>
      <vt:lpstr>PowerPoint Presentation</vt:lpstr>
      <vt:lpstr>Publishing is DOOMED!</vt:lpstr>
      <vt:lpstr>Or maybe not?</vt:lpstr>
      <vt:lpstr>What drives publishing success?</vt:lpstr>
      <vt:lpstr>The In-Between Years</vt:lpstr>
      <vt:lpstr>Gartner’s Hype Curve</vt:lpstr>
      <vt:lpstr>What to make of this sentiment?</vt:lpstr>
      <vt:lpstr> Open Access:  mission enabler or disruptor? </vt:lpstr>
      <vt:lpstr>Drivers</vt:lpstr>
      <vt:lpstr>OA has come a long way…</vt:lpstr>
      <vt:lpstr>…but is it a sharing world?</vt:lpstr>
      <vt:lpstr>Disruption (and excitement!)</vt:lpstr>
      <vt:lpstr>Mission-driven OA publishing @ Cambridge</vt:lpstr>
      <vt:lpstr>Mission-driven OA publishing @ Cambridge</vt:lpstr>
      <vt:lpstr> Data, Analytics and their relationship  with publishing</vt:lpstr>
      <vt:lpstr>Predictive Model  </vt:lpstr>
      <vt:lpstr>Predictive Model Results</vt:lpstr>
      <vt:lpstr>Prediction Performance Gross Sales  (Running Total)  </vt:lpstr>
      <vt:lpstr>MUSEOPEN – July 2018</vt:lpstr>
      <vt:lpstr>Cornell OA Usage 10/16-8/17  75,366 Downloads (84% Unknown) </vt:lpstr>
      <vt:lpstr>Publisher Statistics Tool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Bennett</dc:creator>
  <cp:lastModifiedBy>Larry Grodsky</cp:lastModifiedBy>
  <cp:revision>39</cp:revision>
  <dcterms:created xsi:type="dcterms:W3CDTF">2014-09-12T02:18:09Z</dcterms:created>
  <dcterms:modified xsi:type="dcterms:W3CDTF">2017-11-08T16:14:53Z</dcterms:modified>
</cp:coreProperties>
</file>