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71" r:id="rId2"/>
    <p:sldId id="257" r:id="rId3"/>
    <p:sldId id="258" r:id="rId4"/>
    <p:sldId id="272" r:id="rId5"/>
    <p:sldId id="273" r:id="rId6"/>
    <p:sldId id="274" r:id="rId7"/>
    <p:sldId id="275" r:id="rId8"/>
    <p:sldId id="269" r:id="rId9"/>
    <p:sldId id="266" r:id="rId10"/>
    <p:sldId id="270" r:id="rId11"/>
    <p:sldId id="268" r:id="rId12"/>
    <p:sldId id="276" r:id="rId13"/>
    <p:sldId id="277" r:id="rId14"/>
    <p:sldId id="278" r:id="rId15"/>
    <p:sldId id="263" r:id="rId16"/>
    <p:sldId id="264" r:id="rId17"/>
    <p:sldId id="262" r:id="rId18"/>
  </p:sldIdLst>
  <p:sldSz cx="9144000" cy="6858000" type="screen4x3"/>
  <p:notesSz cx="6794500" cy="9931400"/>
  <p:defaultTextStyle>
    <a:defPPr>
      <a:defRPr lang="en-GB"/>
    </a:defPPr>
    <a:lvl1pPr algn="l" rtl="0" fontAlgn="base">
      <a:spcBef>
        <a:spcPct val="20000"/>
      </a:spcBef>
      <a:spcAft>
        <a:spcPct val="0"/>
      </a:spcAft>
      <a:buSzPct val="100000"/>
      <a:buFont typeface="Times" pitchFamily="-96" charset="0"/>
      <a:defRPr sz="2800" kern="1200">
        <a:solidFill>
          <a:schemeClr val="bg1"/>
        </a:solidFill>
        <a:latin typeface="Frutiger LT Std 45 Light" pitchFamily="34" charset="0"/>
        <a:ea typeface="+mn-ea"/>
        <a:cs typeface="+mn-cs"/>
      </a:defRPr>
    </a:lvl1pPr>
    <a:lvl2pPr marL="457200" algn="l" rtl="0" fontAlgn="base">
      <a:spcBef>
        <a:spcPct val="20000"/>
      </a:spcBef>
      <a:spcAft>
        <a:spcPct val="0"/>
      </a:spcAft>
      <a:buSzPct val="100000"/>
      <a:buFont typeface="Times" pitchFamily="-96" charset="0"/>
      <a:defRPr sz="2800" kern="1200">
        <a:solidFill>
          <a:schemeClr val="bg1"/>
        </a:solidFill>
        <a:latin typeface="Frutiger LT Std 45 Light" pitchFamily="34" charset="0"/>
        <a:ea typeface="+mn-ea"/>
        <a:cs typeface="+mn-cs"/>
      </a:defRPr>
    </a:lvl2pPr>
    <a:lvl3pPr marL="914400" algn="l" rtl="0" fontAlgn="base">
      <a:spcBef>
        <a:spcPct val="20000"/>
      </a:spcBef>
      <a:spcAft>
        <a:spcPct val="0"/>
      </a:spcAft>
      <a:buSzPct val="100000"/>
      <a:buFont typeface="Times" pitchFamily="-96" charset="0"/>
      <a:defRPr sz="2800" kern="1200">
        <a:solidFill>
          <a:schemeClr val="bg1"/>
        </a:solidFill>
        <a:latin typeface="Frutiger LT Std 45 Light" pitchFamily="34" charset="0"/>
        <a:ea typeface="+mn-ea"/>
        <a:cs typeface="+mn-cs"/>
      </a:defRPr>
    </a:lvl3pPr>
    <a:lvl4pPr marL="1371600" algn="l" rtl="0" fontAlgn="base">
      <a:spcBef>
        <a:spcPct val="20000"/>
      </a:spcBef>
      <a:spcAft>
        <a:spcPct val="0"/>
      </a:spcAft>
      <a:buSzPct val="100000"/>
      <a:buFont typeface="Times" pitchFamily="-96" charset="0"/>
      <a:defRPr sz="2800" kern="1200">
        <a:solidFill>
          <a:schemeClr val="bg1"/>
        </a:solidFill>
        <a:latin typeface="Frutiger LT Std 45 Light" pitchFamily="34" charset="0"/>
        <a:ea typeface="+mn-ea"/>
        <a:cs typeface="+mn-cs"/>
      </a:defRPr>
    </a:lvl4pPr>
    <a:lvl5pPr marL="1828800" algn="l" rtl="0" fontAlgn="base">
      <a:spcBef>
        <a:spcPct val="20000"/>
      </a:spcBef>
      <a:spcAft>
        <a:spcPct val="0"/>
      </a:spcAft>
      <a:buSzPct val="100000"/>
      <a:buFont typeface="Times" pitchFamily="-96" charset="0"/>
      <a:defRPr sz="2800" kern="1200">
        <a:solidFill>
          <a:schemeClr val="bg1"/>
        </a:solidFill>
        <a:latin typeface="Frutiger LT Std 45 Light" pitchFamily="34" charset="0"/>
        <a:ea typeface="+mn-ea"/>
        <a:cs typeface="+mn-cs"/>
      </a:defRPr>
    </a:lvl5pPr>
    <a:lvl6pPr marL="2286000" algn="l" defTabSz="914400" rtl="0" eaLnBrk="1" latinLnBrk="0" hangingPunct="1">
      <a:defRPr sz="2800" kern="1200">
        <a:solidFill>
          <a:schemeClr val="bg1"/>
        </a:solidFill>
        <a:latin typeface="Frutiger LT Std 45 Light" pitchFamily="34" charset="0"/>
        <a:ea typeface="+mn-ea"/>
        <a:cs typeface="+mn-cs"/>
      </a:defRPr>
    </a:lvl6pPr>
    <a:lvl7pPr marL="2743200" algn="l" defTabSz="914400" rtl="0" eaLnBrk="1" latinLnBrk="0" hangingPunct="1">
      <a:defRPr sz="2800" kern="1200">
        <a:solidFill>
          <a:schemeClr val="bg1"/>
        </a:solidFill>
        <a:latin typeface="Frutiger LT Std 45 Light" pitchFamily="34" charset="0"/>
        <a:ea typeface="+mn-ea"/>
        <a:cs typeface="+mn-cs"/>
      </a:defRPr>
    </a:lvl7pPr>
    <a:lvl8pPr marL="3200400" algn="l" defTabSz="914400" rtl="0" eaLnBrk="1" latinLnBrk="0" hangingPunct="1">
      <a:defRPr sz="2800" kern="1200">
        <a:solidFill>
          <a:schemeClr val="bg1"/>
        </a:solidFill>
        <a:latin typeface="Frutiger LT Std 45 Light" pitchFamily="34" charset="0"/>
        <a:ea typeface="+mn-ea"/>
        <a:cs typeface="+mn-cs"/>
      </a:defRPr>
    </a:lvl8pPr>
    <a:lvl9pPr marL="3657600" algn="l" defTabSz="914400" rtl="0" eaLnBrk="1" latinLnBrk="0" hangingPunct="1">
      <a:defRPr sz="2800" kern="1200">
        <a:solidFill>
          <a:schemeClr val="bg1"/>
        </a:solidFill>
        <a:latin typeface="Frutiger LT Std 45 Light"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678A"/>
    <a:srgbClr val="686868"/>
    <a:srgbClr val="676767"/>
    <a:srgbClr val="1A3D68"/>
    <a:srgbClr val="3760A0"/>
    <a:srgbClr val="336699"/>
    <a:srgbClr val="CCFFCC"/>
    <a:srgbClr val="FFCCCC"/>
    <a:srgbClr val="FFFF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98" autoAdjust="0"/>
    <p:restoredTop sz="86043" autoAdjust="0"/>
  </p:normalViewPr>
  <p:slideViewPr>
    <p:cSldViewPr>
      <p:cViewPr>
        <p:scale>
          <a:sx n="78" d="100"/>
          <a:sy n="78" d="100"/>
        </p:scale>
        <p:origin x="-654" y="-6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90" d="100"/>
          <a:sy n="90" d="100"/>
        </p:scale>
        <p:origin x="-1878" y="-72"/>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760F14-7CEB-46AD-8101-CB89AC614A95}" type="doc">
      <dgm:prSet loTypeId="urn:microsoft.com/office/officeart/2005/8/layout/StepDownProcess" loCatId="process" qsTypeId="urn:microsoft.com/office/officeart/2005/8/quickstyle/3d1" qsCatId="3D" csTypeId="urn:microsoft.com/office/officeart/2005/8/colors/accent2_2" csCatId="accent2" phldr="1"/>
      <dgm:spPr/>
      <dgm:t>
        <a:bodyPr/>
        <a:lstStyle/>
        <a:p>
          <a:endParaRPr lang="en-GB"/>
        </a:p>
      </dgm:t>
    </dgm:pt>
    <dgm:pt modelId="{32E66126-E01D-4E7E-BE14-DE6C51A4BA01}">
      <dgm:prSet phldrT="[Text]"/>
      <dgm:spPr/>
      <dgm:t>
        <a:bodyPr/>
        <a:lstStyle/>
        <a:p>
          <a:r>
            <a:rPr lang="en-GB" dirty="0" smtClean="0"/>
            <a:t>Upfront Fee</a:t>
          </a:r>
          <a:endParaRPr lang="en-GB" dirty="0"/>
        </a:p>
      </dgm:t>
    </dgm:pt>
    <dgm:pt modelId="{A92ED8BF-3658-4B2C-BF0C-CC11B04E8C93}" type="parTrans" cxnId="{2E607D31-8C60-446C-9A45-0DC64721A1EF}">
      <dgm:prSet/>
      <dgm:spPr/>
      <dgm:t>
        <a:bodyPr/>
        <a:lstStyle/>
        <a:p>
          <a:endParaRPr lang="en-GB"/>
        </a:p>
      </dgm:t>
    </dgm:pt>
    <dgm:pt modelId="{88FE4EDA-3142-4D44-B160-E0BA31357FC1}" type="sibTrans" cxnId="{2E607D31-8C60-446C-9A45-0DC64721A1EF}">
      <dgm:prSet/>
      <dgm:spPr/>
      <dgm:t>
        <a:bodyPr/>
        <a:lstStyle/>
        <a:p>
          <a:endParaRPr lang="en-GB"/>
        </a:p>
      </dgm:t>
    </dgm:pt>
    <dgm:pt modelId="{1D52CCE4-AC51-4655-BD3E-321110A8F7E7}">
      <dgm:prSet phldrT="[Text]"/>
      <dgm:spPr/>
      <dgm:t>
        <a:bodyPr/>
        <a:lstStyle/>
        <a:p>
          <a:r>
            <a:rPr lang="en-GB" dirty="0" smtClean="0"/>
            <a:t>Access to content</a:t>
          </a:r>
          <a:endParaRPr lang="en-GB" dirty="0"/>
        </a:p>
      </dgm:t>
    </dgm:pt>
    <dgm:pt modelId="{CDFB6D39-090C-48C8-9ED4-8A364C8012CC}" type="parTrans" cxnId="{C6DC761B-D4A9-476A-8AF8-8BA1D88E9B4F}">
      <dgm:prSet/>
      <dgm:spPr/>
      <dgm:t>
        <a:bodyPr/>
        <a:lstStyle/>
        <a:p>
          <a:endParaRPr lang="en-GB"/>
        </a:p>
      </dgm:t>
    </dgm:pt>
    <dgm:pt modelId="{B95D4F83-F1AD-4C3E-B98C-D6D595B5DFC7}" type="sibTrans" cxnId="{C6DC761B-D4A9-476A-8AF8-8BA1D88E9B4F}">
      <dgm:prSet/>
      <dgm:spPr/>
      <dgm:t>
        <a:bodyPr/>
        <a:lstStyle/>
        <a:p>
          <a:endParaRPr lang="en-GB"/>
        </a:p>
      </dgm:t>
    </dgm:pt>
    <dgm:pt modelId="{AFEA5799-FF3B-4ABC-8ABB-782DEBD64F41}">
      <dgm:prSet phldrT="[Text]"/>
      <dgm:spPr/>
      <dgm:t>
        <a:bodyPr/>
        <a:lstStyle/>
        <a:p>
          <a:r>
            <a:rPr lang="en-GB" dirty="0" smtClean="0"/>
            <a:t>Usage Statistics</a:t>
          </a:r>
          <a:endParaRPr lang="en-GB" dirty="0"/>
        </a:p>
      </dgm:t>
    </dgm:pt>
    <dgm:pt modelId="{66D69DE8-C2CB-4766-9123-A0AB451FBC25}" type="parTrans" cxnId="{AA743BCD-08FC-47FD-834E-09476549B852}">
      <dgm:prSet/>
      <dgm:spPr/>
      <dgm:t>
        <a:bodyPr/>
        <a:lstStyle/>
        <a:p>
          <a:endParaRPr lang="en-GB"/>
        </a:p>
      </dgm:t>
    </dgm:pt>
    <dgm:pt modelId="{1F3C1385-1B0D-4410-87B2-865EE7F0248C}" type="sibTrans" cxnId="{AA743BCD-08FC-47FD-834E-09476549B852}">
      <dgm:prSet/>
      <dgm:spPr/>
      <dgm:t>
        <a:bodyPr/>
        <a:lstStyle/>
        <a:p>
          <a:endParaRPr lang="en-GB"/>
        </a:p>
      </dgm:t>
    </dgm:pt>
    <dgm:pt modelId="{3AFD14FB-1AEB-4CD0-869C-70901D35B28C}">
      <dgm:prSet phldrT="[Text]"/>
      <dgm:spPr/>
      <dgm:t>
        <a:bodyPr/>
        <a:lstStyle/>
        <a:p>
          <a:r>
            <a:rPr lang="en-GB" dirty="0" smtClean="0"/>
            <a:t>Perpetual Access</a:t>
          </a:r>
          <a:endParaRPr lang="en-GB" dirty="0"/>
        </a:p>
      </dgm:t>
    </dgm:pt>
    <dgm:pt modelId="{91D8B134-DBE8-4982-81F2-C553D3DD3569}" type="parTrans" cxnId="{E3A2C08C-9BC8-4C90-8BC6-B4BF858390FB}">
      <dgm:prSet/>
      <dgm:spPr/>
      <dgm:t>
        <a:bodyPr/>
        <a:lstStyle/>
        <a:p>
          <a:endParaRPr lang="en-GB"/>
        </a:p>
      </dgm:t>
    </dgm:pt>
    <dgm:pt modelId="{D2B91DA6-CEF9-4962-9436-F362DEAA5665}" type="sibTrans" cxnId="{E3A2C08C-9BC8-4C90-8BC6-B4BF858390FB}">
      <dgm:prSet/>
      <dgm:spPr/>
      <dgm:t>
        <a:bodyPr/>
        <a:lstStyle/>
        <a:p>
          <a:endParaRPr lang="en-GB"/>
        </a:p>
      </dgm:t>
    </dgm:pt>
    <dgm:pt modelId="{FBD4CF70-8163-40E5-A7A1-FB4972DEC1AA}" type="pres">
      <dgm:prSet presAssocID="{62760F14-7CEB-46AD-8101-CB89AC614A95}" presName="rootnode" presStyleCnt="0">
        <dgm:presLayoutVars>
          <dgm:chMax/>
          <dgm:chPref/>
          <dgm:dir/>
          <dgm:animLvl val="lvl"/>
        </dgm:presLayoutVars>
      </dgm:prSet>
      <dgm:spPr/>
      <dgm:t>
        <a:bodyPr/>
        <a:lstStyle/>
        <a:p>
          <a:endParaRPr lang="en-GB"/>
        </a:p>
      </dgm:t>
    </dgm:pt>
    <dgm:pt modelId="{6D94C88C-A9DB-4DFD-8EC7-C8162EFEC1DC}" type="pres">
      <dgm:prSet presAssocID="{32E66126-E01D-4E7E-BE14-DE6C51A4BA01}" presName="composite" presStyleCnt="0"/>
      <dgm:spPr/>
    </dgm:pt>
    <dgm:pt modelId="{38FF8B52-28D6-488D-B010-6A0FBBA3C9B8}" type="pres">
      <dgm:prSet presAssocID="{32E66126-E01D-4E7E-BE14-DE6C51A4BA01}" presName="bentUpArrow1" presStyleLbl="alignImgPlace1" presStyleIdx="0" presStyleCnt="3"/>
      <dgm:spPr/>
    </dgm:pt>
    <dgm:pt modelId="{693AA618-A3B9-4990-8C94-BAAE3195D2A7}" type="pres">
      <dgm:prSet presAssocID="{32E66126-E01D-4E7E-BE14-DE6C51A4BA01}" presName="ParentText" presStyleLbl="node1" presStyleIdx="0" presStyleCnt="4">
        <dgm:presLayoutVars>
          <dgm:chMax val="1"/>
          <dgm:chPref val="1"/>
          <dgm:bulletEnabled val="1"/>
        </dgm:presLayoutVars>
      </dgm:prSet>
      <dgm:spPr/>
      <dgm:t>
        <a:bodyPr/>
        <a:lstStyle/>
        <a:p>
          <a:endParaRPr lang="en-GB"/>
        </a:p>
      </dgm:t>
    </dgm:pt>
    <dgm:pt modelId="{85428535-75E7-4061-9E18-B151F9C18EAB}" type="pres">
      <dgm:prSet presAssocID="{32E66126-E01D-4E7E-BE14-DE6C51A4BA01}" presName="ChildText" presStyleLbl="revTx" presStyleIdx="0" presStyleCnt="3" custScaleX="268772" custLinFactX="18054" custLinFactNeighborX="100000" custLinFactNeighborY="6711">
        <dgm:presLayoutVars>
          <dgm:chMax val="0"/>
          <dgm:chPref val="0"/>
          <dgm:bulletEnabled val="1"/>
        </dgm:presLayoutVars>
      </dgm:prSet>
      <dgm:spPr/>
      <dgm:t>
        <a:bodyPr/>
        <a:lstStyle/>
        <a:p>
          <a:endParaRPr lang="en-GB"/>
        </a:p>
      </dgm:t>
    </dgm:pt>
    <dgm:pt modelId="{C89CCCC0-4835-467C-8FDF-5AF9DE3FE180}" type="pres">
      <dgm:prSet presAssocID="{88FE4EDA-3142-4D44-B160-E0BA31357FC1}" presName="sibTrans" presStyleCnt="0"/>
      <dgm:spPr/>
    </dgm:pt>
    <dgm:pt modelId="{5D8B7B46-270A-440A-A06E-C36315B9E810}" type="pres">
      <dgm:prSet presAssocID="{1D52CCE4-AC51-4655-BD3E-321110A8F7E7}" presName="composite" presStyleCnt="0"/>
      <dgm:spPr/>
    </dgm:pt>
    <dgm:pt modelId="{9B87BEED-97A9-4C96-8148-B6D0C9C19805}" type="pres">
      <dgm:prSet presAssocID="{1D52CCE4-AC51-4655-BD3E-321110A8F7E7}" presName="bentUpArrow1" presStyleLbl="alignImgPlace1" presStyleIdx="1" presStyleCnt="3"/>
      <dgm:spPr/>
    </dgm:pt>
    <dgm:pt modelId="{EE30533A-2E1B-4BB3-A753-CF6B5461B73A}" type="pres">
      <dgm:prSet presAssocID="{1D52CCE4-AC51-4655-BD3E-321110A8F7E7}" presName="ParentText" presStyleLbl="node1" presStyleIdx="1" presStyleCnt="4">
        <dgm:presLayoutVars>
          <dgm:chMax val="1"/>
          <dgm:chPref val="1"/>
          <dgm:bulletEnabled val="1"/>
        </dgm:presLayoutVars>
      </dgm:prSet>
      <dgm:spPr/>
      <dgm:t>
        <a:bodyPr/>
        <a:lstStyle/>
        <a:p>
          <a:endParaRPr lang="en-GB"/>
        </a:p>
      </dgm:t>
    </dgm:pt>
    <dgm:pt modelId="{38BA36E0-9E16-485B-93E1-139DE7011E53}" type="pres">
      <dgm:prSet presAssocID="{1D52CCE4-AC51-4655-BD3E-321110A8F7E7}" presName="ChildText" presStyleLbl="revTx" presStyleIdx="1" presStyleCnt="3">
        <dgm:presLayoutVars>
          <dgm:chMax val="0"/>
          <dgm:chPref val="0"/>
          <dgm:bulletEnabled val="1"/>
        </dgm:presLayoutVars>
      </dgm:prSet>
      <dgm:spPr/>
      <dgm:t>
        <a:bodyPr/>
        <a:lstStyle/>
        <a:p>
          <a:endParaRPr lang="en-GB"/>
        </a:p>
      </dgm:t>
    </dgm:pt>
    <dgm:pt modelId="{03688B29-FFD8-468C-A256-69045E3D60D9}" type="pres">
      <dgm:prSet presAssocID="{B95D4F83-F1AD-4C3E-B98C-D6D595B5DFC7}" presName="sibTrans" presStyleCnt="0"/>
      <dgm:spPr/>
    </dgm:pt>
    <dgm:pt modelId="{CFAB8A1C-4FC5-417B-82F9-D9054290C2F9}" type="pres">
      <dgm:prSet presAssocID="{AFEA5799-FF3B-4ABC-8ABB-782DEBD64F41}" presName="composite" presStyleCnt="0"/>
      <dgm:spPr/>
    </dgm:pt>
    <dgm:pt modelId="{C508D399-B8A1-48E8-A7EB-4A2EEEF2A6FE}" type="pres">
      <dgm:prSet presAssocID="{AFEA5799-FF3B-4ABC-8ABB-782DEBD64F41}" presName="bentUpArrow1" presStyleLbl="alignImgPlace1" presStyleIdx="2" presStyleCnt="3"/>
      <dgm:spPr/>
    </dgm:pt>
    <dgm:pt modelId="{A2546328-F604-4D66-8C8B-490D347FADD7}" type="pres">
      <dgm:prSet presAssocID="{AFEA5799-FF3B-4ABC-8ABB-782DEBD64F41}" presName="ParentText" presStyleLbl="node1" presStyleIdx="2" presStyleCnt="4">
        <dgm:presLayoutVars>
          <dgm:chMax val="1"/>
          <dgm:chPref val="1"/>
          <dgm:bulletEnabled val="1"/>
        </dgm:presLayoutVars>
      </dgm:prSet>
      <dgm:spPr/>
      <dgm:t>
        <a:bodyPr/>
        <a:lstStyle/>
        <a:p>
          <a:endParaRPr lang="en-GB"/>
        </a:p>
      </dgm:t>
    </dgm:pt>
    <dgm:pt modelId="{8439B356-B75A-4163-BC9A-B98705A279D6}" type="pres">
      <dgm:prSet presAssocID="{AFEA5799-FF3B-4ABC-8ABB-782DEBD64F41}" presName="ChildText" presStyleLbl="revTx" presStyleIdx="2" presStyleCnt="3">
        <dgm:presLayoutVars>
          <dgm:chMax val="0"/>
          <dgm:chPref val="0"/>
          <dgm:bulletEnabled val="1"/>
        </dgm:presLayoutVars>
      </dgm:prSet>
      <dgm:spPr/>
      <dgm:t>
        <a:bodyPr/>
        <a:lstStyle/>
        <a:p>
          <a:endParaRPr lang="en-GB"/>
        </a:p>
      </dgm:t>
    </dgm:pt>
    <dgm:pt modelId="{7A3CA5BB-A627-4350-9F0A-D1C4BCB71280}" type="pres">
      <dgm:prSet presAssocID="{1F3C1385-1B0D-4410-87B2-865EE7F0248C}" presName="sibTrans" presStyleCnt="0"/>
      <dgm:spPr/>
    </dgm:pt>
    <dgm:pt modelId="{9D62B651-D2BC-48DE-9B38-36420956AA3B}" type="pres">
      <dgm:prSet presAssocID="{3AFD14FB-1AEB-4CD0-869C-70901D35B28C}" presName="composite" presStyleCnt="0"/>
      <dgm:spPr/>
    </dgm:pt>
    <dgm:pt modelId="{42B2A72A-AFB8-4461-9D4C-625564EBD731}" type="pres">
      <dgm:prSet presAssocID="{3AFD14FB-1AEB-4CD0-869C-70901D35B28C}" presName="ParentText" presStyleLbl="node1" presStyleIdx="3" presStyleCnt="4" custLinFactNeighborX="-9928" custLinFactNeighborY="-593">
        <dgm:presLayoutVars>
          <dgm:chMax val="1"/>
          <dgm:chPref val="1"/>
          <dgm:bulletEnabled val="1"/>
        </dgm:presLayoutVars>
      </dgm:prSet>
      <dgm:spPr/>
      <dgm:t>
        <a:bodyPr/>
        <a:lstStyle/>
        <a:p>
          <a:endParaRPr lang="en-GB"/>
        </a:p>
      </dgm:t>
    </dgm:pt>
  </dgm:ptLst>
  <dgm:cxnLst>
    <dgm:cxn modelId="{55B9F6DA-7800-4389-87FE-961FFB708A80}" type="presOf" srcId="{AFEA5799-FF3B-4ABC-8ABB-782DEBD64F41}" destId="{A2546328-F604-4D66-8C8B-490D347FADD7}" srcOrd="0" destOrd="0" presId="urn:microsoft.com/office/officeart/2005/8/layout/StepDownProcess"/>
    <dgm:cxn modelId="{1E3D5EB9-C95E-49D6-9EDC-B74E461B7D46}" type="presOf" srcId="{1D52CCE4-AC51-4655-BD3E-321110A8F7E7}" destId="{EE30533A-2E1B-4BB3-A753-CF6B5461B73A}" srcOrd="0" destOrd="0" presId="urn:microsoft.com/office/officeart/2005/8/layout/StepDownProcess"/>
    <dgm:cxn modelId="{E3A2C08C-9BC8-4C90-8BC6-B4BF858390FB}" srcId="{62760F14-7CEB-46AD-8101-CB89AC614A95}" destId="{3AFD14FB-1AEB-4CD0-869C-70901D35B28C}" srcOrd="3" destOrd="0" parTransId="{91D8B134-DBE8-4982-81F2-C553D3DD3569}" sibTransId="{D2B91DA6-CEF9-4962-9436-F362DEAA5665}"/>
    <dgm:cxn modelId="{AA743BCD-08FC-47FD-834E-09476549B852}" srcId="{62760F14-7CEB-46AD-8101-CB89AC614A95}" destId="{AFEA5799-FF3B-4ABC-8ABB-782DEBD64F41}" srcOrd="2" destOrd="0" parTransId="{66D69DE8-C2CB-4766-9123-A0AB451FBC25}" sibTransId="{1F3C1385-1B0D-4410-87B2-865EE7F0248C}"/>
    <dgm:cxn modelId="{9BF88EA7-3BC8-4CFC-BCA9-D253AA581658}" type="presOf" srcId="{32E66126-E01D-4E7E-BE14-DE6C51A4BA01}" destId="{693AA618-A3B9-4990-8C94-BAAE3195D2A7}" srcOrd="0" destOrd="0" presId="urn:microsoft.com/office/officeart/2005/8/layout/StepDownProcess"/>
    <dgm:cxn modelId="{18A6FBE3-1CCC-4ABE-9671-0E0E7C7A1E6A}" type="presOf" srcId="{62760F14-7CEB-46AD-8101-CB89AC614A95}" destId="{FBD4CF70-8163-40E5-A7A1-FB4972DEC1AA}" srcOrd="0" destOrd="0" presId="urn:microsoft.com/office/officeart/2005/8/layout/StepDownProcess"/>
    <dgm:cxn modelId="{2E607D31-8C60-446C-9A45-0DC64721A1EF}" srcId="{62760F14-7CEB-46AD-8101-CB89AC614A95}" destId="{32E66126-E01D-4E7E-BE14-DE6C51A4BA01}" srcOrd="0" destOrd="0" parTransId="{A92ED8BF-3658-4B2C-BF0C-CC11B04E8C93}" sibTransId="{88FE4EDA-3142-4D44-B160-E0BA31357FC1}"/>
    <dgm:cxn modelId="{C6DC761B-D4A9-476A-8AF8-8BA1D88E9B4F}" srcId="{62760F14-7CEB-46AD-8101-CB89AC614A95}" destId="{1D52CCE4-AC51-4655-BD3E-321110A8F7E7}" srcOrd="1" destOrd="0" parTransId="{CDFB6D39-090C-48C8-9ED4-8A364C8012CC}" sibTransId="{B95D4F83-F1AD-4C3E-B98C-D6D595B5DFC7}"/>
    <dgm:cxn modelId="{0F02A434-8B4E-44E8-B92F-1B80DCEAF0D0}" type="presOf" srcId="{3AFD14FB-1AEB-4CD0-869C-70901D35B28C}" destId="{42B2A72A-AFB8-4461-9D4C-625564EBD731}" srcOrd="0" destOrd="0" presId="urn:microsoft.com/office/officeart/2005/8/layout/StepDownProcess"/>
    <dgm:cxn modelId="{FE778739-3D2B-4744-A1A1-2AE70DAB370F}" type="presParOf" srcId="{FBD4CF70-8163-40E5-A7A1-FB4972DEC1AA}" destId="{6D94C88C-A9DB-4DFD-8EC7-C8162EFEC1DC}" srcOrd="0" destOrd="0" presId="urn:microsoft.com/office/officeart/2005/8/layout/StepDownProcess"/>
    <dgm:cxn modelId="{6B6BE4F3-E928-4F5F-A56E-90F3299D8B55}" type="presParOf" srcId="{6D94C88C-A9DB-4DFD-8EC7-C8162EFEC1DC}" destId="{38FF8B52-28D6-488D-B010-6A0FBBA3C9B8}" srcOrd="0" destOrd="0" presId="urn:microsoft.com/office/officeart/2005/8/layout/StepDownProcess"/>
    <dgm:cxn modelId="{CEBD3490-F266-47F8-A29A-9FDCF4ECC2DA}" type="presParOf" srcId="{6D94C88C-A9DB-4DFD-8EC7-C8162EFEC1DC}" destId="{693AA618-A3B9-4990-8C94-BAAE3195D2A7}" srcOrd="1" destOrd="0" presId="urn:microsoft.com/office/officeart/2005/8/layout/StepDownProcess"/>
    <dgm:cxn modelId="{72B11DE5-3FE6-4CAB-BFD4-5DDDB80726CC}" type="presParOf" srcId="{6D94C88C-A9DB-4DFD-8EC7-C8162EFEC1DC}" destId="{85428535-75E7-4061-9E18-B151F9C18EAB}" srcOrd="2" destOrd="0" presId="urn:microsoft.com/office/officeart/2005/8/layout/StepDownProcess"/>
    <dgm:cxn modelId="{FA0C5BC7-83E6-4C85-8824-07BB547DF97D}" type="presParOf" srcId="{FBD4CF70-8163-40E5-A7A1-FB4972DEC1AA}" destId="{C89CCCC0-4835-467C-8FDF-5AF9DE3FE180}" srcOrd="1" destOrd="0" presId="urn:microsoft.com/office/officeart/2005/8/layout/StepDownProcess"/>
    <dgm:cxn modelId="{20221EF7-F16D-413F-A9FC-8DA083CBF115}" type="presParOf" srcId="{FBD4CF70-8163-40E5-A7A1-FB4972DEC1AA}" destId="{5D8B7B46-270A-440A-A06E-C36315B9E810}" srcOrd="2" destOrd="0" presId="urn:microsoft.com/office/officeart/2005/8/layout/StepDownProcess"/>
    <dgm:cxn modelId="{D77B4F6F-59A9-4ECE-8F70-57807F474AFA}" type="presParOf" srcId="{5D8B7B46-270A-440A-A06E-C36315B9E810}" destId="{9B87BEED-97A9-4C96-8148-B6D0C9C19805}" srcOrd="0" destOrd="0" presId="urn:microsoft.com/office/officeart/2005/8/layout/StepDownProcess"/>
    <dgm:cxn modelId="{9677DDC6-ACA8-412D-8161-4BBEA8D95E63}" type="presParOf" srcId="{5D8B7B46-270A-440A-A06E-C36315B9E810}" destId="{EE30533A-2E1B-4BB3-A753-CF6B5461B73A}" srcOrd="1" destOrd="0" presId="urn:microsoft.com/office/officeart/2005/8/layout/StepDownProcess"/>
    <dgm:cxn modelId="{38C67570-A18A-4456-A0F5-BF4D0D24F7DF}" type="presParOf" srcId="{5D8B7B46-270A-440A-A06E-C36315B9E810}" destId="{38BA36E0-9E16-485B-93E1-139DE7011E53}" srcOrd="2" destOrd="0" presId="urn:microsoft.com/office/officeart/2005/8/layout/StepDownProcess"/>
    <dgm:cxn modelId="{E1BA7508-C748-413D-8E88-371EAFB41B5F}" type="presParOf" srcId="{FBD4CF70-8163-40E5-A7A1-FB4972DEC1AA}" destId="{03688B29-FFD8-468C-A256-69045E3D60D9}" srcOrd="3" destOrd="0" presId="urn:microsoft.com/office/officeart/2005/8/layout/StepDownProcess"/>
    <dgm:cxn modelId="{355CE0E5-5B05-45BE-94F2-823E46A04517}" type="presParOf" srcId="{FBD4CF70-8163-40E5-A7A1-FB4972DEC1AA}" destId="{CFAB8A1C-4FC5-417B-82F9-D9054290C2F9}" srcOrd="4" destOrd="0" presId="urn:microsoft.com/office/officeart/2005/8/layout/StepDownProcess"/>
    <dgm:cxn modelId="{E60E2249-0DE5-4CB8-B423-2E24A0C07F46}" type="presParOf" srcId="{CFAB8A1C-4FC5-417B-82F9-D9054290C2F9}" destId="{C508D399-B8A1-48E8-A7EB-4A2EEEF2A6FE}" srcOrd="0" destOrd="0" presId="urn:microsoft.com/office/officeart/2005/8/layout/StepDownProcess"/>
    <dgm:cxn modelId="{0DBA7EC4-5939-45F9-B770-A0FED3EB589A}" type="presParOf" srcId="{CFAB8A1C-4FC5-417B-82F9-D9054290C2F9}" destId="{A2546328-F604-4D66-8C8B-490D347FADD7}" srcOrd="1" destOrd="0" presId="urn:microsoft.com/office/officeart/2005/8/layout/StepDownProcess"/>
    <dgm:cxn modelId="{12A42D9C-E000-42AF-B5A5-13E8C3CDE13C}" type="presParOf" srcId="{CFAB8A1C-4FC5-417B-82F9-D9054290C2F9}" destId="{8439B356-B75A-4163-BC9A-B98705A279D6}" srcOrd="2" destOrd="0" presId="urn:microsoft.com/office/officeart/2005/8/layout/StepDownProcess"/>
    <dgm:cxn modelId="{4ABCEDD9-A078-470F-BD9F-83DF68590BA5}" type="presParOf" srcId="{FBD4CF70-8163-40E5-A7A1-FB4972DEC1AA}" destId="{7A3CA5BB-A627-4350-9F0A-D1C4BCB71280}" srcOrd="5" destOrd="0" presId="urn:microsoft.com/office/officeart/2005/8/layout/StepDownProcess"/>
    <dgm:cxn modelId="{F38CDB1B-7DB3-4849-B9A8-42163C1D8797}" type="presParOf" srcId="{FBD4CF70-8163-40E5-A7A1-FB4972DEC1AA}" destId="{9D62B651-D2BC-48DE-9B38-36420956AA3B}" srcOrd="6" destOrd="0" presId="urn:microsoft.com/office/officeart/2005/8/layout/StepDownProcess"/>
    <dgm:cxn modelId="{19BDFB03-1C5E-4A59-AE4C-58EE2E2E2205}" type="presParOf" srcId="{9D62B651-D2BC-48DE-9B38-36420956AA3B}" destId="{42B2A72A-AFB8-4461-9D4C-625564EBD731}" srcOrd="0"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FF8B52-28D6-488D-B010-6A0FBBA3C9B8}">
      <dsp:nvSpPr>
        <dsp:cNvPr id="0" name=""/>
        <dsp:cNvSpPr/>
      </dsp:nvSpPr>
      <dsp:spPr>
        <a:xfrm rot="5400000">
          <a:off x="1542612" y="882722"/>
          <a:ext cx="775221" cy="882562"/>
        </a:xfrm>
        <a:prstGeom prst="bentUpArrow">
          <a:avLst>
            <a:gd name="adj1" fmla="val 32840"/>
            <a:gd name="adj2" fmla="val 25000"/>
            <a:gd name="adj3" fmla="val 35780"/>
          </a:avLst>
        </a:prstGeom>
        <a:gradFill rotWithShape="0">
          <a:gsLst>
            <a:gs pos="0">
              <a:schemeClr val="accent2">
                <a:tint val="50000"/>
                <a:hueOff val="0"/>
                <a:satOff val="0"/>
                <a:lumOff val="0"/>
                <a:alphaOff val="0"/>
                <a:shade val="51000"/>
                <a:satMod val="130000"/>
              </a:schemeClr>
            </a:gs>
            <a:gs pos="80000">
              <a:schemeClr val="accent2">
                <a:tint val="50000"/>
                <a:hueOff val="0"/>
                <a:satOff val="0"/>
                <a:lumOff val="0"/>
                <a:alphaOff val="0"/>
                <a:shade val="93000"/>
                <a:satMod val="130000"/>
              </a:schemeClr>
            </a:gs>
            <a:gs pos="100000">
              <a:schemeClr val="accent2">
                <a:tint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88900" h="88900"/>
          <a:bevelB w="88900" h="31750" prst="angle"/>
        </a:sp3d>
      </dsp:spPr>
      <dsp:style>
        <a:lnRef idx="0">
          <a:scrgbClr r="0" g="0" b="0"/>
        </a:lnRef>
        <a:fillRef idx="3">
          <a:scrgbClr r="0" g="0" b="0"/>
        </a:fillRef>
        <a:effectRef idx="2">
          <a:scrgbClr r="0" g="0" b="0"/>
        </a:effectRef>
        <a:fontRef idx="minor"/>
      </dsp:style>
    </dsp:sp>
    <dsp:sp modelId="{693AA618-A3B9-4990-8C94-BAAE3195D2A7}">
      <dsp:nvSpPr>
        <dsp:cNvPr id="0" name=""/>
        <dsp:cNvSpPr/>
      </dsp:nvSpPr>
      <dsp:spPr>
        <a:xfrm>
          <a:off x="1337225" y="23373"/>
          <a:ext cx="1305017" cy="913469"/>
        </a:xfrm>
        <a:prstGeom prst="roundRect">
          <a:avLst>
            <a:gd name="adj" fmla="val 1667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Upfront Fee</a:t>
          </a:r>
          <a:endParaRPr lang="en-GB" sz="1900" kern="1200" dirty="0"/>
        </a:p>
      </dsp:txBody>
      <dsp:txXfrm>
        <a:off x="1381825" y="67973"/>
        <a:ext cx="1215817" cy="824269"/>
      </dsp:txXfrm>
    </dsp:sp>
    <dsp:sp modelId="{85428535-75E7-4061-9E18-B151F9C18EAB}">
      <dsp:nvSpPr>
        <dsp:cNvPr id="0" name=""/>
        <dsp:cNvSpPr/>
      </dsp:nvSpPr>
      <dsp:spPr>
        <a:xfrm>
          <a:off x="2961801" y="160041"/>
          <a:ext cx="2551036" cy="738306"/>
        </a:xfrm>
        <a:prstGeom prst="rect">
          <a:avLst/>
        </a:prstGeom>
        <a:noFill/>
        <a:ln>
          <a:noFill/>
        </a:ln>
        <a:effectLst/>
      </dsp:spPr>
      <dsp:style>
        <a:lnRef idx="0">
          <a:scrgbClr r="0" g="0" b="0"/>
        </a:lnRef>
        <a:fillRef idx="0">
          <a:scrgbClr r="0" g="0" b="0"/>
        </a:fillRef>
        <a:effectRef idx="0">
          <a:scrgbClr r="0" g="0" b="0"/>
        </a:effectRef>
        <a:fontRef idx="minor"/>
      </dsp:style>
    </dsp:sp>
    <dsp:sp modelId="{9B87BEED-97A9-4C96-8148-B6D0C9C19805}">
      <dsp:nvSpPr>
        <dsp:cNvPr id="0" name=""/>
        <dsp:cNvSpPr/>
      </dsp:nvSpPr>
      <dsp:spPr>
        <a:xfrm rot="5400000">
          <a:off x="3009064" y="1908850"/>
          <a:ext cx="775221" cy="882562"/>
        </a:xfrm>
        <a:prstGeom prst="bentUpArrow">
          <a:avLst>
            <a:gd name="adj1" fmla="val 32840"/>
            <a:gd name="adj2" fmla="val 25000"/>
            <a:gd name="adj3" fmla="val 35780"/>
          </a:avLst>
        </a:prstGeom>
        <a:gradFill rotWithShape="0">
          <a:gsLst>
            <a:gs pos="0">
              <a:schemeClr val="accent2">
                <a:tint val="50000"/>
                <a:hueOff val="0"/>
                <a:satOff val="0"/>
                <a:lumOff val="0"/>
                <a:alphaOff val="0"/>
                <a:shade val="51000"/>
                <a:satMod val="130000"/>
              </a:schemeClr>
            </a:gs>
            <a:gs pos="80000">
              <a:schemeClr val="accent2">
                <a:tint val="50000"/>
                <a:hueOff val="0"/>
                <a:satOff val="0"/>
                <a:lumOff val="0"/>
                <a:alphaOff val="0"/>
                <a:shade val="93000"/>
                <a:satMod val="130000"/>
              </a:schemeClr>
            </a:gs>
            <a:gs pos="100000">
              <a:schemeClr val="accent2">
                <a:tint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88900" h="88900"/>
          <a:bevelB w="88900" h="31750" prst="angle"/>
        </a:sp3d>
      </dsp:spPr>
      <dsp:style>
        <a:lnRef idx="0">
          <a:scrgbClr r="0" g="0" b="0"/>
        </a:lnRef>
        <a:fillRef idx="3">
          <a:scrgbClr r="0" g="0" b="0"/>
        </a:fillRef>
        <a:effectRef idx="2">
          <a:scrgbClr r="0" g="0" b="0"/>
        </a:effectRef>
        <a:fontRef idx="minor"/>
      </dsp:style>
    </dsp:sp>
    <dsp:sp modelId="{EE30533A-2E1B-4BB3-A753-CF6B5461B73A}">
      <dsp:nvSpPr>
        <dsp:cNvPr id="0" name=""/>
        <dsp:cNvSpPr/>
      </dsp:nvSpPr>
      <dsp:spPr>
        <a:xfrm>
          <a:off x="2803677" y="1049501"/>
          <a:ext cx="1305017" cy="913469"/>
        </a:xfrm>
        <a:prstGeom prst="roundRect">
          <a:avLst>
            <a:gd name="adj" fmla="val 1667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Access to content</a:t>
          </a:r>
          <a:endParaRPr lang="en-GB" sz="1900" kern="1200" dirty="0"/>
        </a:p>
      </dsp:txBody>
      <dsp:txXfrm>
        <a:off x="2848277" y="1094101"/>
        <a:ext cx="1215817" cy="824269"/>
      </dsp:txXfrm>
    </dsp:sp>
    <dsp:sp modelId="{38BA36E0-9E16-485B-93E1-139DE7011E53}">
      <dsp:nvSpPr>
        <dsp:cNvPr id="0" name=""/>
        <dsp:cNvSpPr/>
      </dsp:nvSpPr>
      <dsp:spPr>
        <a:xfrm>
          <a:off x="4108695" y="1136621"/>
          <a:ext cx="949145" cy="738306"/>
        </a:xfrm>
        <a:prstGeom prst="rect">
          <a:avLst/>
        </a:prstGeom>
        <a:noFill/>
        <a:ln>
          <a:noFill/>
        </a:ln>
        <a:effectLst/>
      </dsp:spPr>
      <dsp:style>
        <a:lnRef idx="0">
          <a:scrgbClr r="0" g="0" b="0"/>
        </a:lnRef>
        <a:fillRef idx="0">
          <a:scrgbClr r="0" g="0" b="0"/>
        </a:fillRef>
        <a:effectRef idx="0">
          <a:scrgbClr r="0" g="0" b="0"/>
        </a:effectRef>
        <a:fontRef idx="minor"/>
      </dsp:style>
    </dsp:sp>
    <dsp:sp modelId="{C508D399-B8A1-48E8-A7EB-4A2EEEF2A6FE}">
      <dsp:nvSpPr>
        <dsp:cNvPr id="0" name=""/>
        <dsp:cNvSpPr/>
      </dsp:nvSpPr>
      <dsp:spPr>
        <a:xfrm rot="5400000">
          <a:off x="4475516" y="2934978"/>
          <a:ext cx="775221" cy="882562"/>
        </a:xfrm>
        <a:prstGeom prst="bentUpArrow">
          <a:avLst>
            <a:gd name="adj1" fmla="val 32840"/>
            <a:gd name="adj2" fmla="val 25000"/>
            <a:gd name="adj3" fmla="val 35780"/>
          </a:avLst>
        </a:prstGeom>
        <a:gradFill rotWithShape="0">
          <a:gsLst>
            <a:gs pos="0">
              <a:schemeClr val="accent2">
                <a:tint val="50000"/>
                <a:hueOff val="0"/>
                <a:satOff val="0"/>
                <a:lumOff val="0"/>
                <a:alphaOff val="0"/>
                <a:shade val="51000"/>
                <a:satMod val="130000"/>
              </a:schemeClr>
            </a:gs>
            <a:gs pos="80000">
              <a:schemeClr val="accent2">
                <a:tint val="50000"/>
                <a:hueOff val="0"/>
                <a:satOff val="0"/>
                <a:lumOff val="0"/>
                <a:alphaOff val="0"/>
                <a:shade val="93000"/>
                <a:satMod val="130000"/>
              </a:schemeClr>
            </a:gs>
            <a:gs pos="100000">
              <a:schemeClr val="accent2">
                <a:tint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88900" h="88900"/>
          <a:bevelB w="88900" h="31750" prst="angle"/>
        </a:sp3d>
      </dsp:spPr>
      <dsp:style>
        <a:lnRef idx="0">
          <a:scrgbClr r="0" g="0" b="0"/>
        </a:lnRef>
        <a:fillRef idx="3">
          <a:scrgbClr r="0" g="0" b="0"/>
        </a:fillRef>
        <a:effectRef idx="2">
          <a:scrgbClr r="0" g="0" b="0"/>
        </a:effectRef>
        <a:fontRef idx="minor"/>
      </dsp:style>
    </dsp:sp>
    <dsp:sp modelId="{A2546328-F604-4D66-8C8B-490D347FADD7}">
      <dsp:nvSpPr>
        <dsp:cNvPr id="0" name=""/>
        <dsp:cNvSpPr/>
      </dsp:nvSpPr>
      <dsp:spPr>
        <a:xfrm>
          <a:off x="4270129" y="2075629"/>
          <a:ext cx="1305017" cy="913469"/>
        </a:xfrm>
        <a:prstGeom prst="roundRect">
          <a:avLst>
            <a:gd name="adj" fmla="val 1667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Usage Statistics</a:t>
          </a:r>
          <a:endParaRPr lang="en-GB" sz="1900" kern="1200" dirty="0"/>
        </a:p>
      </dsp:txBody>
      <dsp:txXfrm>
        <a:off x="4314729" y="2120229"/>
        <a:ext cx="1215817" cy="824269"/>
      </dsp:txXfrm>
    </dsp:sp>
    <dsp:sp modelId="{8439B356-B75A-4163-BC9A-B98705A279D6}">
      <dsp:nvSpPr>
        <dsp:cNvPr id="0" name=""/>
        <dsp:cNvSpPr/>
      </dsp:nvSpPr>
      <dsp:spPr>
        <a:xfrm>
          <a:off x="5575147" y="2162749"/>
          <a:ext cx="949145" cy="738306"/>
        </a:xfrm>
        <a:prstGeom prst="rect">
          <a:avLst/>
        </a:prstGeom>
        <a:noFill/>
        <a:ln>
          <a:noFill/>
        </a:ln>
        <a:effectLst/>
      </dsp:spPr>
      <dsp:style>
        <a:lnRef idx="0">
          <a:scrgbClr r="0" g="0" b="0"/>
        </a:lnRef>
        <a:fillRef idx="0">
          <a:scrgbClr r="0" g="0" b="0"/>
        </a:fillRef>
        <a:effectRef idx="0">
          <a:scrgbClr r="0" g="0" b="0"/>
        </a:effectRef>
        <a:fontRef idx="minor"/>
      </dsp:style>
    </dsp:sp>
    <dsp:sp modelId="{42B2A72A-AFB8-4461-9D4C-625564EBD731}">
      <dsp:nvSpPr>
        <dsp:cNvPr id="0" name=""/>
        <dsp:cNvSpPr/>
      </dsp:nvSpPr>
      <dsp:spPr>
        <a:xfrm>
          <a:off x="5607019" y="3096340"/>
          <a:ext cx="1305017" cy="913469"/>
        </a:xfrm>
        <a:prstGeom prst="roundRect">
          <a:avLst>
            <a:gd name="adj" fmla="val 1667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Perpetual Access</a:t>
          </a:r>
          <a:endParaRPr lang="en-GB" sz="1900" kern="1200" dirty="0"/>
        </a:p>
      </dsp:txBody>
      <dsp:txXfrm>
        <a:off x="5651619" y="3140940"/>
        <a:ext cx="1215817" cy="824269"/>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2"/>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1200"/>
            </a:lvl1pPr>
          </a:lstStyle>
          <a:p>
            <a:endParaRPr lang="en-GB" altLang="en-US"/>
          </a:p>
        </p:txBody>
      </p:sp>
      <p:sp>
        <p:nvSpPr>
          <p:cNvPr id="6147" name="Rectangle 3"/>
          <p:cNvSpPr>
            <a:spLocks noGrp="1" noChangeArrowheads="1"/>
          </p:cNvSpPr>
          <p:nvPr>
            <p:ph type="dt" sz="quarter" idx="1"/>
          </p:nvPr>
        </p:nvSpPr>
        <p:spPr bwMode="auto">
          <a:xfrm>
            <a:off x="3850219" y="2"/>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1200"/>
            </a:lvl1pPr>
          </a:lstStyle>
          <a:p>
            <a:endParaRPr lang="en-GB" altLang="en-US"/>
          </a:p>
        </p:txBody>
      </p:sp>
      <p:sp>
        <p:nvSpPr>
          <p:cNvPr id="6148" name="Rectangle 4"/>
          <p:cNvSpPr>
            <a:spLocks noGrp="1" noChangeArrowheads="1"/>
          </p:cNvSpPr>
          <p:nvPr>
            <p:ph type="ftr" sz="quarter" idx="2"/>
          </p:nvPr>
        </p:nvSpPr>
        <p:spPr bwMode="auto">
          <a:xfrm>
            <a:off x="0" y="9434832"/>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sz="1200"/>
            </a:lvl1pPr>
          </a:lstStyle>
          <a:p>
            <a:endParaRPr lang="en-GB" altLang="en-US"/>
          </a:p>
        </p:txBody>
      </p:sp>
      <p:sp>
        <p:nvSpPr>
          <p:cNvPr id="6149" name="Rectangle 5"/>
          <p:cNvSpPr>
            <a:spLocks noGrp="1" noChangeArrowheads="1"/>
          </p:cNvSpPr>
          <p:nvPr>
            <p:ph type="sldNum" sz="quarter" idx="3"/>
          </p:nvPr>
        </p:nvSpPr>
        <p:spPr bwMode="auto">
          <a:xfrm>
            <a:off x="3850219" y="9434832"/>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defRPr sz="1200"/>
            </a:lvl1pPr>
          </a:lstStyle>
          <a:p>
            <a:fld id="{C77045E6-CE12-4EAB-AC93-7BF6354E8964}" type="slidenum">
              <a:rPr lang="en-GB" altLang="en-US"/>
              <a:pPr/>
              <a:t>‹#›</a:t>
            </a:fld>
            <a:endParaRPr lang="en-GB" altLang="en-US"/>
          </a:p>
        </p:txBody>
      </p:sp>
    </p:spTree>
    <p:extLst>
      <p:ext uri="{BB962C8B-B14F-4D97-AF65-F5344CB8AC3E}">
        <p14:creationId xmlns:p14="http://schemas.microsoft.com/office/powerpoint/2010/main" val="151981102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2"/>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2" tIns="45710" rIns="91422" bIns="45710" numCol="1" anchor="t" anchorCtr="0" compatLnSpc="1">
            <a:prstTxWarp prst="textNoShape">
              <a:avLst/>
            </a:prstTxWarp>
          </a:bodyPr>
          <a:lstStyle>
            <a:lvl1pPr eaLnBrk="0" hangingPunct="0">
              <a:spcBef>
                <a:spcPct val="0"/>
              </a:spcBef>
              <a:buSzTx/>
              <a:buFontTx/>
              <a:buNone/>
              <a:defRPr sz="1400">
                <a:solidFill>
                  <a:schemeClr val="tx1"/>
                </a:solidFill>
              </a:defRPr>
            </a:lvl1pPr>
          </a:lstStyle>
          <a:p>
            <a:endParaRPr lang="en-GB" altLang="en-US"/>
          </a:p>
        </p:txBody>
      </p:sp>
      <p:sp>
        <p:nvSpPr>
          <p:cNvPr id="3075" name="Rectangle 3"/>
          <p:cNvSpPr>
            <a:spLocks noGrp="1" noChangeArrowheads="1"/>
          </p:cNvSpPr>
          <p:nvPr>
            <p:ph type="dt" idx="1"/>
          </p:nvPr>
        </p:nvSpPr>
        <p:spPr bwMode="auto">
          <a:xfrm>
            <a:off x="3848647" y="2"/>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2" tIns="45710" rIns="91422" bIns="45710" numCol="1" anchor="t" anchorCtr="0" compatLnSpc="1">
            <a:prstTxWarp prst="textNoShape">
              <a:avLst/>
            </a:prstTxWarp>
          </a:bodyPr>
          <a:lstStyle>
            <a:lvl1pPr algn="r" eaLnBrk="0" hangingPunct="0">
              <a:spcBef>
                <a:spcPct val="0"/>
              </a:spcBef>
              <a:buSzTx/>
              <a:buFontTx/>
              <a:buNone/>
              <a:defRPr sz="1000">
                <a:solidFill>
                  <a:schemeClr val="tx1"/>
                </a:solidFill>
              </a:defRPr>
            </a:lvl1pPr>
          </a:lstStyle>
          <a:p>
            <a:endParaRPr lang="en-GB" altLang="en-US"/>
          </a:p>
        </p:txBody>
      </p:sp>
      <p:sp>
        <p:nvSpPr>
          <p:cNvPr id="3076" name="Rectangle 4"/>
          <p:cNvSpPr>
            <a:spLocks noGrp="1" noRot="1" noChangeAspect="1" noChangeArrowheads="1" noTextEdit="1"/>
          </p:cNvSpPr>
          <p:nvPr>
            <p:ph type="sldImg" idx="2"/>
          </p:nvPr>
        </p:nvSpPr>
        <p:spPr bwMode="auto">
          <a:xfrm>
            <a:off x="914400" y="744538"/>
            <a:ext cx="4965700" cy="37242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9450" y="4717416"/>
            <a:ext cx="5435600" cy="4469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2" tIns="45710" rIns="91422" bIns="45710" numCol="1" anchor="t" anchorCtr="0" compatLnSpc="1">
            <a:prstTxWarp prst="textNoShape">
              <a:avLst/>
            </a:prstTxWarp>
          </a:bodyPr>
          <a:lstStyle/>
          <a:p>
            <a:pPr lvl="0"/>
            <a:r>
              <a:rPr lang="en-GB" altLang="en-US" dirty="0" smtClean="0"/>
              <a:t>Click to edit Master text styles</a:t>
            </a:r>
          </a:p>
          <a:p>
            <a:pPr lvl="1"/>
            <a:r>
              <a:rPr lang="en-GB" altLang="en-US" dirty="0" smtClean="0"/>
              <a:t>Second level</a:t>
            </a:r>
          </a:p>
          <a:p>
            <a:pPr lvl="2"/>
            <a:r>
              <a:rPr lang="en-GB" altLang="en-US" dirty="0" smtClean="0"/>
              <a:t>Third level</a:t>
            </a:r>
          </a:p>
          <a:p>
            <a:pPr lvl="3"/>
            <a:r>
              <a:rPr lang="en-GB" altLang="en-US" dirty="0" smtClean="0"/>
              <a:t>Fourth level</a:t>
            </a:r>
          </a:p>
          <a:p>
            <a:pPr lvl="4"/>
            <a:r>
              <a:rPr lang="en-GB" altLang="en-US" dirty="0" smtClean="0"/>
              <a:t>Fifth level</a:t>
            </a:r>
          </a:p>
        </p:txBody>
      </p:sp>
      <p:sp>
        <p:nvSpPr>
          <p:cNvPr id="3078" name="Rectangle 6"/>
          <p:cNvSpPr>
            <a:spLocks noGrp="1" noChangeArrowheads="1"/>
          </p:cNvSpPr>
          <p:nvPr>
            <p:ph type="ftr" sz="quarter" idx="4"/>
          </p:nvPr>
        </p:nvSpPr>
        <p:spPr bwMode="auto">
          <a:xfrm>
            <a:off x="0" y="9433106"/>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2" tIns="45710" rIns="91422" bIns="45710" numCol="1" anchor="b" anchorCtr="0" compatLnSpc="1">
            <a:prstTxWarp prst="textNoShape">
              <a:avLst/>
            </a:prstTxWarp>
          </a:bodyPr>
          <a:lstStyle>
            <a:lvl1pPr eaLnBrk="0" hangingPunct="0">
              <a:spcBef>
                <a:spcPct val="0"/>
              </a:spcBef>
              <a:buSzTx/>
              <a:buFontTx/>
              <a:buNone/>
              <a:defRPr sz="1000">
                <a:solidFill>
                  <a:schemeClr val="tx1"/>
                </a:solidFill>
              </a:defRPr>
            </a:lvl1pPr>
          </a:lstStyle>
          <a:p>
            <a:endParaRPr lang="en-GB" altLang="en-US"/>
          </a:p>
        </p:txBody>
      </p:sp>
      <p:sp>
        <p:nvSpPr>
          <p:cNvPr id="3079" name="Rectangle 7"/>
          <p:cNvSpPr>
            <a:spLocks noGrp="1" noChangeArrowheads="1"/>
          </p:cNvSpPr>
          <p:nvPr>
            <p:ph type="sldNum" sz="quarter" idx="5"/>
          </p:nvPr>
        </p:nvSpPr>
        <p:spPr bwMode="auto">
          <a:xfrm>
            <a:off x="3848647" y="9433106"/>
            <a:ext cx="2944283" cy="496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2" tIns="45710" rIns="91422" bIns="45710" numCol="1" anchor="b" anchorCtr="0" compatLnSpc="1">
            <a:prstTxWarp prst="textNoShape">
              <a:avLst/>
            </a:prstTxWarp>
          </a:bodyPr>
          <a:lstStyle>
            <a:lvl1pPr algn="r" eaLnBrk="0" hangingPunct="0">
              <a:spcBef>
                <a:spcPct val="0"/>
              </a:spcBef>
              <a:buSzTx/>
              <a:buFontTx/>
              <a:buNone/>
              <a:defRPr sz="1000">
                <a:solidFill>
                  <a:schemeClr val="tx1"/>
                </a:solidFill>
                <a:latin typeface="Frutiger LT Std 65 Bold" pitchFamily="-96" charset="0"/>
              </a:defRPr>
            </a:lvl1pPr>
          </a:lstStyle>
          <a:p>
            <a:fld id="{3E53EE2F-E7CF-41BE-8EF8-19913BB77AAB}" type="slidenum">
              <a:rPr lang="en-GB" altLang="en-US"/>
              <a:pPr/>
              <a:t>‹#›</a:t>
            </a:fld>
            <a:endParaRPr lang="en-GB" altLang="en-US" sz="1200">
              <a:latin typeface="Times" pitchFamily="-96" charset="0"/>
            </a:endParaRPr>
          </a:p>
        </p:txBody>
      </p:sp>
    </p:spTree>
    <p:extLst>
      <p:ext uri="{BB962C8B-B14F-4D97-AF65-F5344CB8AC3E}">
        <p14:creationId xmlns:p14="http://schemas.microsoft.com/office/powerpoint/2010/main" val="3822683678"/>
      </p:ext>
    </p:extLst>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2000" kern="1200">
        <a:solidFill>
          <a:schemeClr val="tx1"/>
        </a:solidFill>
        <a:latin typeface="Frutiger LT Std 55 Roman" pitchFamily="34" charset="0"/>
        <a:ea typeface="+mn-ea"/>
        <a:cs typeface="+mn-cs"/>
      </a:defRPr>
    </a:lvl1pPr>
    <a:lvl2pPr marL="457200" algn="l" rtl="0" fontAlgn="base">
      <a:spcBef>
        <a:spcPct val="30000"/>
      </a:spcBef>
      <a:spcAft>
        <a:spcPct val="0"/>
      </a:spcAft>
      <a:defRPr kern="1200">
        <a:solidFill>
          <a:schemeClr val="tx1"/>
        </a:solidFill>
        <a:latin typeface="Frutiger LT Std 45 Light" pitchFamily="34" charset="0"/>
        <a:ea typeface="+mn-ea"/>
        <a:cs typeface="+mn-cs"/>
      </a:defRPr>
    </a:lvl2pPr>
    <a:lvl3pPr marL="914400" algn="l" rtl="0" fontAlgn="base">
      <a:spcBef>
        <a:spcPct val="30000"/>
      </a:spcBef>
      <a:spcAft>
        <a:spcPct val="0"/>
      </a:spcAft>
      <a:defRPr sz="1600" kern="1200">
        <a:solidFill>
          <a:schemeClr val="tx1"/>
        </a:solidFill>
        <a:latin typeface="Frutiger LT Std 45 Light" pitchFamily="34" charset="0"/>
        <a:ea typeface="+mn-ea"/>
        <a:cs typeface="+mn-cs"/>
      </a:defRPr>
    </a:lvl3pPr>
    <a:lvl4pPr marL="1371600" algn="l" rtl="0" fontAlgn="base">
      <a:spcBef>
        <a:spcPct val="30000"/>
      </a:spcBef>
      <a:spcAft>
        <a:spcPct val="0"/>
      </a:spcAft>
      <a:defRPr sz="1400" kern="1200">
        <a:solidFill>
          <a:schemeClr val="tx1"/>
        </a:solidFill>
        <a:latin typeface="Frutiger LT Std 45 Light" pitchFamily="34" charset="0"/>
        <a:ea typeface="+mn-ea"/>
        <a:cs typeface="+mn-cs"/>
      </a:defRPr>
    </a:lvl4pPr>
    <a:lvl5pPr marL="1828800" algn="l" rtl="0" fontAlgn="base">
      <a:spcBef>
        <a:spcPct val="30000"/>
      </a:spcBef>
      <a:spcAft>
        <a:spcPct val="0"/>
      </a:spcAft>
      <a:defRPr sz="1400" kern="1200">
        <a:solidFill>
          <a:schemeClr val="tx1"/>
        </a:solidFill>
        <a:latin typeface="Frutiger LT Std 45 Light"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GB" altLang="en-US"/>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pPr/>
              <a:t>2</a:t>
            </a:fld>
            <a:endParaRPr lang="en-GB" altLang="en-US" sz="1200">
              <a:latin typeface="Times" pitchFamily="-96" charset="0"/>
            </a:endParaRPr>
          </a:p>
        </p:txBody>
      </p:sp>
    </p:spTree>
    <p:extLst>
      <p:ext uri="{BB962C8B-B14F-4D97-AF65-F5344CB8AC3E}">
        <p14:creationId xmlns:p14="http://schemas.microsoft.com/office/powerpoint/2010/main" val="384660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GB" altLang="en-US"/>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pPr/>
              <a:t>11</a:t>
            </a:fld>
            <a:endParaRPr lang="en-GB" altLang="en-US" sz="1200">
              <a:latin typeface="Times" pitchFamily="-96" charset="0"/>
            </a:endParaRPr>
          </a:p>
        </p:txBody>
      </p:sp>
    </p:spTree>
    <p:extLst>
      <p:ext uri="{BB962C8B-B14F-4D97-AF65-F5344CB8AC3E}">
        <p14:creationId xmlns:p14="http://schemas.microsoft.com/office/powerpoint/2010/main" val="2352438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GB" altLang="en-US"/>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pPr/>
              <a:t>13</a:t>
            </a:fld>
            <a:endParaRPr lang="en-GB" altLang="en-US" sz="1200">
              <a:latin typeface="Times" pitchFamily="-96" charset="0"/>
            </a:endParaRPr>
          </a:p>
        </p:txBody>
      </p:sp>
    </p:spTree>
    <p:extLst>
      <p:ext uri="{BB962C8B-B14F-4D97-AF65-F5344CB8AC3E}">
        <p14:creationId xmlns:p14="http://schemas.microsoft.com/office/powerpoint/2010/main" val="37567537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6"/>
        <p:cNvGrpSpPr/>
        <p:nvPr/>
      </p:nvGrpSpPr>
      <p:grpSpPr>
        <a:xfrm>
          <a:off x="0" y="0"/>
          <a:ext cx="0" cy="0"/>
          <a:chOff x="0" y="0"/>
          <a:chExt cx="0" cy="0"/>
        </a:xfrm>
      </p:grpSpPr>
      <p:sp>
        <p:nvSpPr>
          <p:cNvPr id="4127" name="Shape 4127"/>
          <p:cNvSpPr>
            <a:spLocks noGrp="1" noRot="1" noChangeAspect="1"/>
          </p:cNvSpPr>
          <p:nvPr>
            <p:ph type="sldImg" idx="2"/>
          </p:nvPr>
        </p:nvSpPr>
        <p:spPr>
          <a:xfrm>
            <a:off x="914400" y="744538"/>
            <a:ext cx="4965600" cy="37242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4128" name="Shape 4128"/>
          <p:cNvSpPr txBox="1">
            <a:spLocks noGrp="1"/>
          </p:cNvSpPr>
          <p:nvPr>
            <p:ph type="body" idx="1"/>
          </p:nvPr>
        </p:nvSpPr>
        <p:spPr>
          <a:xfrm>
            <a:off x="679450" y="4717416"/>
            <a:ext cx="5435700" cy="4469100"/>
          </a:xfrm>
          <a:prstGeom prst="rect">
            <a:avLst/>
          </a:prstGeom>
          <a:noFill/>
          <a:ln>
            <a:noFill/>
          </a:ln>
        </p:spPr>
        <p:txBody>
          <a:bodyPr wrap="square" lIns="91425" tIns="91425" rIns="91425" bIns="91425" anchor="t" anchorCtr="0">
            <a:noAutofit/>
          </a:bodyPr>
          <a:lstStyle/>
          <a:p>
            <a:pPr lvl="0">
              <a:spcBef>
                <a:spcPts val="0"/>
              </a:spcBef>
              <a:buNone/>
            </a:pPr>
            <a:endParaRPr/>
          </a:p>
        </p:txBody>
      </p:sp>
      <p:sp>
        <p:nvSpPr>
          <p:cNvPr id="4129" name="Shape 4129"/>
          <p:cNvSpPr txBox="1">
            <a:spLocks noGrp="1"/>
          </p:cNvSpPr>
          <p:nvPr>
            <p:ph type="sldNum" idx="12"/>
          </p:nvPr>
        </p:nvSpPr>
        <p:spPr>
          <a:xfrm>
            <a:off x="3848647" y="9433106"/>
            <a:ext cx="2944200" cy="496500"/>
          </a:xfrm>
          <a:prstGeom prst="rect">
            <a:avLst/>
          </a:prstGeom>
          <a:noFill/>
          <a:ln>
            <a:noFill/>
          </a:ln>
        </p:spPr>
        <p:txBody>
          <a:bodyPr wrap="square" lIns="91400" tIns="45700" rIns="91400" bIns="45700" anchor="b" anchorCtr="0">
            <a:noAutofit/>
          </a:bodyPr>
          <a:lstStyle/>
          <a:p>
            <a:pPr lvl="0" rtl="0">
              <a:spcBef>
                <a:spcPts val="0"/>
              </a:spcBef>
              <a:buNone/>
            </a:pPr>
            <a:fld id="{00000000-1234-1234-1234-123412341234}" type="slidenum">
              <a:rPr lang="en-US"/>
              <a:t>14</a:t>
            </a:fld>
            <a:endParaRPr lang="en-US"/>
          </a:p>
        </p:txBody>
      </p:sp>
    </p:spTree>
    <p:extLst>
      <p:ext uri="{BB962C8B-B14F-4D97-AF65-F5344CB8AC3E}">
        <p14:creationId xmlns:p14="http://schemas.microsoft.com/office/powerpoint/2010/main" val="1820043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GB" altLang="en-US"/>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pPr/>
              <a:t>16</a:t>
            </a:fld>
            <a:endParaRPr lang="en-GB" altLang="en-US" sz="1200">
              <a:latin typeface="Times" pitchFamily="-96" charset="0"/>
            </a:endParaRPr>
          </a:p>
        </p:txBody>
      </p:sp>
    </p:spTree>
    <p:extLst>
      <p:ext uri="{BB962C8B-B14F-4D97-AF65-F5344CB8AC3E}">
        <p14:creationId xmlns:p14="http://schemas.microsoft.com/office/powerpoint/2010/main" val="20784900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GB" altLang="en-US"/>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pPr/>
              <a:t>17</a:t>
            </a:fld>
            <a:endParaRPr lang="en-GB" altLang="en-US" sz="1200">
              <a:latin typeface="Times" pitchFamily="-96" charset="0"/>
            </a:endParaRPr>
          </a:p>
        </p:txBody>
      </p:sp>
    </p:spTree>
    <p:extLst>
      <p:ext uri="{BB962C8B-B14F-4D97-AF65-F5344CB8AC3E}">
        <p14:creationId xmlns:p14="http://schemas.microsoft.com/office/powerpoint/2010/main" val="240009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GB" altLang="en-US"/>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pPr/>
              <a:t>3</a:t>
            </a:fld>
            <a:endParaRPr lang="en-GB" altLang="en-US" sz="1200">
              <a:latin typeface="Times" pitchFamily="-96" charset="0"/>
            </a:endParaRPr>
          </a:p>
        </p:txBody>
      </p:sp>
    </p:spTree>
    <p:extLst>
      <p:ext uri="{BB962C8B-B14F-4D97-AF65-F5344CB8AC3E}">
        <p14:creationId xmlns:p14="http://schemas.microsoft.com/office/powerpoint/2010/main" val="849676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GB" dirty="0" smtClean="0"/>
              <a:t>CUP wa</a:t>
            </a:r>
            <a:r>
              <a:rPr lang="en-GB" baseline="0" dirty="0" smtClean="0"/>
              <a:t>s one of the first publishers to offer EBA when it introduced them in Scandinavia.</a:t>
            </a:r>
          </a:p>
          <a:p>
            <a:pPr marL="342900" indent="-342900">
              <a:buFont typeface="Arial" panose="020B0604020202020204" pitchFamily="34" charset="0"/>
              <a:buChar char="•"/>
            </a:pPr>
            <a:r>
              <a:rPr lang="en-GB" baseline="0" dirty="0" smtClean="0"/>
              <a:t>We began offering them for our Monographs in the UK 5 years ago.</a:t>
            </a:r>
          </a:p>
          <a:p>
            <a:pPr marL="342900" indent="-342900">
              <a:buFont typeface="Arial" panose="020B0604020202020204" pitchFamily="34" charset="0"/>
              <a:buChar char="•"/>
            </a:pPr>
            <a:r>
              <a:rPr lang="en-GB" baseline="0" dirty="0" smtClean="0"/>
              <a:t>Since then, with input from the library community we have grown the model to include all 33,000 </a:t>
            </a:r>
            <a:r>
              <a:rPr lang="en-GB" baseline="0" dirty="0" err="1" smtClean="0"/>
              <a:t>ebooks</a:t>
            </a:r>
            <a:r>
              <a:rPr lang="en-GB" baseline="0" dirty="0" smtClean="0"/>
              <a:t> on Cambridge Core</a:t>
            </a:r>
          </a:p>
          <a:p>
            <a:pPr marL="342900" indent="-342900">
              <a:buFont typeface="Arial" panose="020B0604020202020204" pitchFamily="34" charset="0"/>
              <a:buChar char="•"/>
            </a:pPr>
            <a:r>
              <a:rPr lang="en-GB" baseline="0" dirty="0" smtClean="0"/>
              <a:t>Flexibility is key to our EBA with the same underlying model.</a:t>
            </a:r>
          </a:p>
          <a:p>
            <a:pPr marL="342900" indent="-342900">
              <a:buFont typeface="Arial" panose="020B0604020202020204" pitchFamily="34" charset="0"/>
              <a:buChar char="•"/>
            </a:pPr>
            <a:endParaRPr lang="en-GB" baseline="0" dirty="0" smtClean="0"/>
          </a:p>
          <a:p>
            <a:pPr marL="342900" indent="-342900">
              <a:buFont typeface="Arial" panose="020B0604020202020204" pitchFamily="34" charset="0"/>
              <a:buChar char="•"/>
            </a:pPr>
            <a:r>
              <a:rPr lang="en-GB" baseline="0" dirty="0" smtClean="0"/>
              <a:t>Upfront Fee – We can be flexible with the upfront fee depending on a number of factors including depth and breadth of content, size of institution and length of access period.</a:t>
            </a:r>
          </a:p>
          <a:p>
            <a:pPr marL="342900" indent="-342900">
              <a:buFont typeface="Arial" panose="020B0604020202020204" pitchFamily="34" charset="0"/>
              <a:buChar char="•"/>
            </a:pPr>
            <a:r>
              <a:rPr lang="en-GB" baseline="0" dirty="0" smtClean="0"/>
              <a:t>Access to content – Librarians can choose between a wide amount of packages of content from ALL books to single subjects. Most EBA’s are for 12 months but duration can also be up to you. Timing can also be decided by the library, for example starting the 12 months from the beginning of the academic year ensuring access is maintained throughout the year, something that cannot be guaranteed with PDA.</a:t>
            </a:r>
          </a:p>
          <a:p>
            <a:pPr marL="342900" indent="-342900">
              <a:buFont typeface="Arial" panose="020B0604020202020204" pitchFamily="34" charset="0"/>
              <a:buChar char="•"/>
            </a:pPr>
            <a:r>
              <a:rPr lang="en-GB" baseline="0" dirty="0" smtClean="0"/>
              <a:t>Usage statistics – these can be provided at any time and can be help you make an informed decision at the end of the EBA but YOU are in control so can purchase however you like.</a:t>
            </a:r>
          </a:p>
          <a:p>
            <a:pPr marL="342900" indent="-342900">
              <a:buFont typeface="Arial" panose="020B0604020202020204" pitchFamily="34" charset="0"/>
              <a:buChar char="•"/>
            </a:pPr>
            <a:r>
              <a:rPr lang="en-GB" baseline="0" dirty="0" smtClean="0"/>
              <a:t>Perpetual Access – You get to keep books to the value of the upfront fee, thus developing a collection of </a:t>
            </a:r>
            <a:r>
              <a:rPr lang="en-GB" baseline="0" dirty="0" err="1" smtClean="0"/>
              <a:t>ebooks</a:t>
            </a:r>
            <a:r>
              <a:rPr lang="en-GB" baseline="0" dirty="0" smtClean="0"/>
              <a:t> in perpetuity in addition to all of the access to titles during the EBA</a:t>
            </a:r>
          </a:p>
          <a:p>
            <a:endParaRPr lang="en-GB" dirty="0"/>
          </a:p>
        </p:txBody>
      </p:sp>
      <p:sp>
        <p:nvSpPr>
          <p:cNvPr id="4" name="Footer Placeholder 3"/>
          <p:cNvSpPr>
            <a:spLocks noGrp="1"/>
          </p:cNvSpPr>
          <p:nvPr>
            <p:ph type="ftr" sz="quarter" idx="10"/>
          </p:nvPr>
        </p:nvSpPr>
        <p:spPr/>
        <p:txBody>
          <a:bodyPr/>
          <a:lstStyle/>
          <a:p>
            <a:endParaRPr lang="en-GB" altLang="en-US"/>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pPr/>
              <a:t>4</a:t>
            </a:fld>
            <a:endParaRPr lang="en-GB" altLang="en-US" sz="1200">
              <a:latin typeface="Times" pitchFamily="-96" charset="0"/>
            </a:endParaRPr>
          </a:p>
        </p:txBody>
      </p:sp>
    </p:spTree>
    <p:extLst>
      <p:ext uri="{BB962C8B-B14F-4D97-AF65-F5344CB8AC3E}">
        <p14:creationId xmlns:p14="http://schemas.microsoft.com/office/powerpoint/2010/main" val="1636556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GB" dirty="0" smtClean="0"/>
              <a:t>More direct conversation between libraries and publishers</a:t>
            </a:r>
            <a:r>
              <a:rPr lang="en-GB" baseline="0" dirty="0" smtClean="0"/>
              <a:t> – as EBA moves eBook purchasing away from third party providers it opens up a line of communication to the community</a:t>
            </a:r>
          </a:p>
          <a:p>
            <a:pPr marL="342900" marR="0" lvl="0" indent="-34290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GB" baseline="0" dirty="0" smtClean="0"/>
              <a:t>Further to this we have held a series of EBA forums in the UK, Netherlands and more recently the US in New York. These have been a great opportunity to meet with Acquisition librarians to discuss/debate the model and changes have been made off the back of these events.</a:t>
            </a:r>
          </a:p>
          <a:p>
            <a:pPr marL="342900" marR="0" lvl="0" indent="-34290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GB" baseline="0" dirty="0" smtClean="0"/>
              <a:t>Looking at usage trends and uptake of subject based EBA’s is beginning to affect the publishing programme and views on </a:t>
            </a:r>
            <a:r>
              <a:rPr lang="en-GB" baseline="0" dirty="0" err="1" smtClean="0"/>
              <a:t>backfile</a:t>
            </a:r>
            <a:r>
              <a:rPr lang="en-GB" baseline="0" dirty="0" smtClean="0"/>
              <a:t> digitisation.</a:t>
            </a:r>
          </a:p>
          <a:p>
            <a:pPr marL="342900" marR="0" lvl="0" indent="-34290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GB" baseline="0" dirty="0" smtClean="0"/>
              <a:t>Increased engagement with our platform has helped justify large investments such as the move to Cambridge Core from CBO and CJO which had in turn increased usage of both eBooks and Journals. This represents better value for money for libraries and enables us to invest further in infrastructure and new content.</a:t>
            </a:r>
          </a:p>
          <a:p>
            <a:pPr marL="342900" marR="0" lvl="0" indent="-34290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GB" baseline="0" dirty="0" smtClean="0"/>
              <a:t>To get the best value from your EBA you want usage to be high. To this end we have increased our Library Marketing team to help promote your EBA investment with marketing materials/campaigns </a:t>
            </a:r>
            <a:r>
              <a:rPr lang="en-GB" baseline="0" dirty="0" err="1" smtClean="0"/>
              <a:t>etc</a:t>
            </a:r>
            <a:r>
              <a:rPr lang="en-GB" baseline="0" dirty="0" smtClean="0"/>
              <a:t> to support your own efforts in the library. </a:t>
            </a:r>
          </a:p>
          <a:p>
            <a:pPr marL="342900" marR="0" lvl="0" indent="-34290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GB" baseline="0" dirty="0" smtClean="0"/>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dirty="0" smtClean="0"/>
          </a:p>
          <a:p>
            <a:endParaRPr lang="en-US" dirty="0"/>
          </a:p>
        </p:txBody>
      </p:sp>
      <p:sp>
        <p:nvSpPr>
          <p:cNvPr id="4" name="Footer Placeholder 3"/>
          <p:cNvSpPr>
            <a:spLocks noGrp="1"/>
          </p:cNvSpPr>
          <p:nvPr>
            <p:ph type="ftr" sz="quarter" idx="10"/>
          </p:nvPr>
        </p:nvSpPr>
        <p:spPr/>
        <p:txBody>
          <a:bodyPr/>
          <a:lstStyle/>
          <a:p>
            <a:endParaRPr lang="en-GB" altLang="en-US"/>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pPr/>
              <a:t>5</a:t>
            </a:fld>
            <a:endParaRPr lang="en-GB" altLang="en-US" sz="1200">
              <a:latin typeface="Times" pitchFamily="-96" charset="0"/>
            </a:endParaRPr>
          </a:p>
        </p:txBody>
      </p:sp>
    </p:spTree>
    <p:extLst>
      <p:ext uri="{BB962C8B-B14F-4D97-AF65-F5344CB8AC3E}">
        <p14:creationId xmlns:p14="http://schemas.microsoft.com/office/powerpoint/2010/main" val="41222079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baseline="0" dirty="0" smtClean="0"/>
              <a:t>We have also created the role of Library Data Executive (Concetta) who is an ex-cataloguer who has transformed our MARC records. We are really proud of the quality of our records and Concetta is here if you want to chat or have any questions. </a:t>
            </a:r>
          </a:p>
          <a:p>
            <a:endParaRPr lang="en-GB" dirty="0"/>
          </a:p>
        </p:txBody>
      </p:sp>
      <p:sp>
        <p:nvSpPr>
          <p:cNvPr id="4" name="Footer Placeholder 3"/>
          <p:cNvSpPr>
            <a:spLocks noGrp="1"/>
          </p:cNvSpPr>
          <p:nvPr>
            <p:ph type="ftr" sz="quarter" idx="10"/>
          </p:nvPr>
        </p:nvSpPr>
        <p:spPr/>
        <p:txBody>
          <a:bodyPr/>
          <a:lstStyle/>
          <a:p>
            <a:endParaRPr lang="en-GB" altLang="en-US"/>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pPr/>
              <a:t>6</a:t>
            </a:fld>
            <a:endParaRPr lang="en-GB" altLang="en-US" sz="1200">
              <a:latin typeface="Times" pitchFamily="-96" charset="0"/>
            </a:endParaRPr>
          </a:p>
        </p:txBody>
      </p:sp>
    </p:spTree>
    <p:extLst>
      <p:ext uri="{BB962C8B-B14F-4D97-AF65-F5344CB8AC3E}">
        <p14:creationId xmlns:p14="http://schemas.microsoft.com/office/powerpoint/2010/main" val="1416197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Just</a:t>
            </a:r>
            <a:r>
              <a:rPr lang="en-GB" baseline="0" dirty="0" smtClean="0"/>
              <a:t> some quick facts about our experience with EBA in the UK</a:t>
            </a:r>
          </a:p>
          <a:p>
            <a:pPr marL="342900" indent="-342900">
              <a:buFont typeface="Arial" panose="020B0604020202020204" pitchFamily="34" charset="0"/>
              <a:buChar char="•"/>
            </a:pPr>
            <a:r>
              <a:rPr lang="en-GB" baseline="0" dirty="0" smtClean="0"/>
              <a:t>25% of institutions have tried one. Interestingly it wasn’t the Russell Group first! </a:t>
            </a:r>
          </a:p>
          <a:p>
            <a:pPr marL="342900" indent="-342900">
              <a:buFont typeface="Arial" panose="020B0604020202020204" pitchFamily="34" charset="0"/>
              <a:buChar char="•"/>
            </a:pPr>
            <a:r>
              <a:rPr lang="en-GB" baseline="0" dirty="0" smtClean="0"/>
              <a:t>Larger collections offer the most “Bang for your Buck!” but smaller collections are also popular either to “dip your toe into the water” or to resource a single subject. Law is most popular. Royal College of Music example.</a:t>
            </a:r>
          </a:p>
          <a:p>
            <a:pPr marL="342900" indent="-342900">
              <a:buFont typeface="Arial" panose="020B0604020202020204" pitchFamily="34" charset="0"/>
              <a:buChar char="•"/>
            </a:pPr>
            <a:r>
              <a:rPr lang="en-GB" baseline="0" dirty="0" smtClean="0"/>
              <a:t>Multiple years – Libraries are surprised that there is not diminishing returns. Institutions that take EBA’s for multiple years see good results. One UK Institution is on their 5</a:t>
            </a:r>
            <a:r>
              <a:rPr lang="en-GB" baseline="30000" dirty="0" smtClean="0"/>
              <a:t>th</a:t>
            </a:r>
            <a:r>
              <a:rPr lang="en-GB" baseline="0" dirty="0" smtClean="0"/>
              <a:t> year. Anna I believe is a youngster at 3!</a:t>
            </a:r>
          </a:p>
          <a:p>
            <a:pPr marL="342900" indent="-342900">
              <a:buFont typeface="Arial" panose="020B0604020202020204" pitchFamily="34" charset="0"/>
              <a:buChar char="•"/>
            </a:pPr>
            <a:r>
              <a:rPr lang="en-GB" baseline="0" dirty="0" smtClean="0"/>
              <a:t>Year end spend – it enables a quick turnaround of invoicing but doesn’t rush the choice of what you are actually buying. Also a good time to start to ensure full academic year is covered.</a:t>
            </a:r>
          </a:p>
          <a:p>
            <a:pPr marL="342900" indent="-342900">
              <a:buFont typeface="Arial" panose="020B0604020202020204" pitchFamily="34" charset="0"/>
              <a:buChar char="•"/>
            </a:pPr>
            <a:r>
              <a:rPr lang="en-GB" baseline="0" dirty="0" smtClean="0"/>
              <a:t>Often driven by NSS – Explain National </a:t>
            </a:r>
            <a:r>
              <a:rPr lang="en-GB" baseline="0" smtClean="0"/>
              <a:t>Student Survey…</a:t>
            </a:r>
            <a:endParaRPr lang="en-GB" baseline="0" dirty="0" smtClean="0"/>
          </a:p>
          <a:p>
            <a:pPr marL="0" indent="0">
              <a:buFont typeface="Arial" panose="020B0604020202020204" pitchFamily="34" charset="0"/>
              <a:buNone/>
            </a:pPr>
            <a:endParaRPr lang="en-GB" baseline="0" dirty="0" smtClean="0"/>
          </a:p>
          <a:p>
            <a:pPr marL="0" indent="0">
              <a:buFont typeface="Arial" panose="020B0604020202020204" pitchFamily="34" charset="0"/>
              <a:buNone/>
            </a:pPr>
            <a:endParaRPr lang="en-GB" dirty="0"/>
          </a:p>
        </p:txBody>
      </p:sp>
      <p:sp>
        <p:nvSpPr>
          <p:cNvPr id="4" name="Footer Placeholder 3"/>
          <p:cNvSpPr>
            <a:spLocks noGrp="1"/>
          </p:cNvSpPr>
          <p:nvPr>
            <p:ph type="ftr" sz="quarter" idx="10"/>
          </p:nvPr>
        </p:nvSpPr>
        <p:spPr/>
        <p:txBody>
          <a:bodyPr/>
          <a:lstStyle/>
          <a:p>
            <a:endParaRPr lang="en-GB" altLang="en-US"/>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pPr/>
              <a:t>7</a:t>
            </a:fld>
            <a:endParaRPr lang="en-GB" altLang="en-US" sz="1200">
              <a:latin typeface="Times" pitchFamily="-96" charset="0"/>
            </a:endParaRPr>
          </a:p>
        </p:txBody>
      </p:sp>
    </p:spTree>
    <p:extLst>
      <p:ext uri="{BB962C8B-B14F-4D97-AF65-F5344CB8AC3E}">
        <p14:creationId xmlns:p14="http://schemas.microsoft.com/office/powerpoint/2010/main" val="536944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10"/>
          </p:nvPr>
        </p:nvSpPr>
        <p:spPr/>
        <p:txBody>
          <a:bodyPr/>
          <a:lstStyle/>
          <a:p>
            <a:endParaRPr lang="en-GB" altLang="en-US">
              <a:solidFill>
                <a:srgbClr val="000000"/>
              </a:solidFill>
            </a:endParaRPr>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solidFill>
                  <a:srgbClr val="000000"/>
                </a:solidFill>
              </a:rPr>
              <a:pPr/>
              <a:t>8</a:t>
            </a:fld>
            <a:endParaRPr lang="en-GB" altLang="en-US" sz="1200">
              <a:solidFill>
                <a:srgbClr val="000000"/>
              </a:solidFill>
              <a:latin typeface="Times" pitchFamily="-96" charset="0"/>
            </a:endParaRPr>
          </a:p>
        </p:txBody>
      </p:sp>
    </p:spTree>
    <p:extLst>
      <p:ext uri="{BB962C8B-B14F-4D97-AF65-F5344CB8AC3E}">
        <p14:creationId xmlns:p14="http://schemas.microsoft.com/office/powerpoint/2010/main" val="35912661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GB" altLang="en-US"/>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pPr/>
              <a:t>9</a:t>
            </a:fld>
            <a:endParaRPr lang="en-GB" altLang="en-US" sz="1200">
              <a:latin typeface="Times" pitchFamily="-96" charset="0"/>
            </a:endParaRPr>
          </a:p>
        </p:txBody>
      </p:sp>
    </p:spTree>
    <p:extLst>
      <p:ext uri="{BB962C8B-B14F-4D97-AF65-F5344CB8AC3E}">
        <p14:creationId xmlns:p14="http://schemas.microsoft.com/office/powerpoint/2010/main" val="29003222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GB" altLang="en-US">
              <a:solidFill>
                <a:srgbClr val="000000"/>
              </a:solidFill>
            </a:endParaRPr>
          </a:p>
        </p:txBody>
      </p:sp>
      <p:sp>
        <p:nvSpPr>
          <p:cNvPr id="5" name="Slide Number Placeholder 4"/>
          <p:cNvSpPr>
            <a:spLocks noGrp="1"/>
          </p:cNvSpPr>
          <p:nvPr>
            <p:ph type="sldNum" sz="quarter" idx="11"/>
          </p:nvPr>
        </p:nvSpPr>
        <p:spPr/>
        <p:txBody>
          <a:bodyPr/>
          <a:lstStyle/>
          <a:p>
            <a:fld id="{3E53EE2F-E7CF-41BE-8EF8-19913BB77AAB}" type="slidenum">
              <a:rPr lang="en-GB" altLang="en-US" smtClean="0">
                <a:solidFill>
                  <a:srgbClr val="000000"/>
                </a:solidFill>
              </a:rPr>
              <a:pPr/>
              <a:t>10</a:t>
            </a:fld>
            <a:endParaRPr lang="en-GB" altLang="en-US" sz="1200">
              <a:solidFill>
                <a:srgbClr val="000000"/>
              </a:solidFill>
              <a:latin typeface="Times" pitchFamily="-96" charset="0"/>
            </a:endParaRPr>
          </a:p>
        </p:txBody>
      </p:sp>
    </p:spTree>
    <p:extLst>
      <p:ext uri="{BB962C8B-B14F-4D97-AF65-F5344CB8AC3E}">
        <p14:creationId xmlns:p14="http://schemas.microsoft.com/office/powerpoint/2010/main" val="15028310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10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100" name="Rectangle 4"/>
          <p:cNvSpPr>
            <a:spLocks noGrp="1" noChangeArrowheads="1"/>
          </p:cNvSpPr>
          <p:nvPr>
            <p:ph type="ctrTitle"/>
          </p:nvPr>
        </p:nvSpPr>
        <p:spPr>
          <a:xfrm>
            <a:off x="1066800" y="2590800"/>
            <a:ext cx="7772400" cy="1143000"/>
          </a:xfrm>
        </p:spPr>
        <p:txBody>
          <a:bodyPr/>
          <a:lstStyle>
            <a:lvl1pPr>
              <a:defRPr sz="4000">
                <a:solidFill>
                  <a:schemeClr val="bg1"/>
                </a:solidFill>
              </a:defRPr>
            </a:lvl1pPr>
          </a:lstStyle>
          <a:p>
            <a:pPr lvl="0"/>
            <a:r>
              <a:rPr lang="en-US" altLang="en-US" noProof="0" smtClean="0"/>
              <a:t>Click to edit Master title style</a:t>
            </a:r>
            <a:endParaRPr lang="en-GB" altLang="en-US" noProof="0" smtClean="0"/>
          </a:p>
        </p:txBody>
      </p:sp>
      <p:sp>
        <p:nvSpPr>
          <p:cNvPr id="4101" name="Rectangle 5"/>
          <p:cNvSpPr>
            <a:spLocks noGrp="1" noChangeArrowheads="1"/>
          </p:cNvSpPr>
          <p:nvPr>
            <p:ph type="subTitle" idx="1"/>
          </p:nvPr>
        </p:nvSpPr>
        <p:spPr>
          <a:xfrm>
            <a:off x="1066800" y="4114800"/>
            <a:ext cx="6400800" cy="1752600"/>
          </a:xfrm>
        </p:spPr>
        <p:txBody>
          <a:bodyPr/>
          <a:lstStyle>
            <a:lvl1pPr marL="0" indent="0">
              <a:buFont typeface="Times" pitchFamily="-96" charset="0"/>
              <a:buNone/>
              <a:defRPr>
                <a:solidFill>
                  <a:schemeClr val="bg1"/>
                </a:solidFill>
                <a:latin typeface="Frutiger LT Std 45 Light" pitchFamily="34" charset="0"/>
              </a:defRPr>
            </a:lvl1pPr>
          </a:lstStyle>
          <a:p>
            <a:pPr lvl="0"/>
            <a:r>
              <a:rPr lang="en-US" altLang="en-US" noProof="0" smtClean="0"/>
              <a:t>Click to edit Master subtitle style</a:t>
            </a:r>
            <a:endParaRPr lang="en-GB" altLang="en-US" noProof="0" smtClean="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r>
              <a:rPr lang="en-GB" altLang="en-US" smtClean="0"/>
              <a:t>http://www.slideshare.net/ringgoldinc/ringgold-webinar-series-2-lean-and-mean-publication-metadata-to-enhance-discovery-purchase-and-use-of-your-content</a:t>
            </a:r>
            <a:endParaRPr lang="en-GB" altLang="en-US"/>
          </a:p>
        </p:txBody>
      </p:sp>
    </p:spTree>
    <p:extLst>
      <p:ext uri="{BB962C8B-B14F-4D97-AF65-F5344CB8AC3E}">
        <p14:creationId xmlns:p14="http://schemas.microsoft.com/office/powerpoint/2010/main" val="1857571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9088" y="533400"/>
            <a:ext cx="2093912" cy="5334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84175" y="533400"/>
            <a:ext cx="6132513"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r>
              <a:rPr lang="en-GB" altLang="en-US" smtClean="0"/>
              <a:t>http://www.slideshare.net/ringgoldinc/ringgold-webinar-series-2-lean-and-mean-publication-metadata-to-enhance-discovery-purchase-and-use-of-your-content</a:t>
            </a:r>
            <a:endParaRPr lang="en-GB" altLang="en-US"/>
          </a:p>
        </p:txBody>
      </p:sp>
    </p:spTree>
    <p:extLst>
      <p:ext uri="{BB962C8B-B14F-4D97-AF65-F5344CB8AC3E}">
        <p14:creationId xmlns:p14="http://schemas.microsoft.com/office/powerpoint/2010/main" val="2271018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29458172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t" anchorCtr="0"/>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GB" altLang="en-US" smtClean="0"/>
              <a:t>http://www.slideshare.net/ringgoldinc/ringgold-webinar-series-2-lean-and-mean-publication-metadata-to-enhance-discovery-purchase-and-use-of-your-content</a:t>
            </a:r>
            <a:endParaRPr lang="en-GB" altLang="en-US"/>
          </a:p>
        </p:txBody>
      </p:sp>
      <p:sp>
        <p:nvSpPr>
          <p:cNvPr id="7" name="Text Placeholder 2"/>
          <p:cNvSpPr>
            <a:spLocks noGrp="1"/>
          </p:cNvSpPr>
          <p:nvPr>
            <p:ph type="body" idx="11"/>
          </p:nvPr>
        </p:nvSpPr>
        <p:spPr>
          <a:xfrm>
            <a:off x="728141" y="1380877"/>
            <a:ext cx="7772400" cy="1500187"/>
          </a:xfrm>
        </p:spPr>
        <p:txBody>
          <a:bodyPr anchor="b"/>
          <a:lstStyle>
            <a:lvl1pPr marL="0" indent="0">
              <a:buNone/>
              <a:defRPr sz="3600">
                <a:solidFill>
                  <a:srgbClr val="3760A0"/>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extLst>
      <p:ext uri="{BB962C8B-B14F-4D97-AF65-F5344CB8AC3E}">
        <p14:creationId xmlns:p14="http://schemas.microsoft.com/office/powerpoint/2010/main" val="113795726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84175" y="1828800"/>
            <a:ext cx="4113213"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9788" y="1828800"/>
            <a:ext cx="4113212"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0"/>
          </p:nvPr>
        </p:nvSpPr>
        <p:spPr/>
        <p:txBody>
          <a:bodyPr/>
          <a:lstStyle>
            <a:lvl1pPr>
              <a:defRPr/>
            </a:lvl1pPr>
          </a:lstStyle>
          <a:p>
            <a:r>
              <a:rPr lang="en-GB" altLang="en-US" smtClean="0"/>
              <a:t>http://www.slideshare.net/ringgoldinc/ringgold-webinar-series-2-lean-and-mean-publication-metadata-to-enhance-discovery-purchase-and-use-of-your-content</a:t>
            </a:r>
            <a:endParaRPr lang="en-GB" altLang="en-US"/>
          </a:p>
        </p:txBody>
      </p:sp>
    </p:spTree>
    <p:extLst>
      <p:ext uri="{BB962C8B-B14F-4D97-AF65-F5344CB8AC3E}">
        <p14:creationId xmlns:p14="http://schemas.microsoft.com/office/powerpoint/2010/main" val="2148279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6"/>
          <p:cNvSpPr>
            <a:spLocks noGrp="1"/>
          </p:cNvSpPr>
          <p:nvPr>
            <p:ph type="ftr" sz="quarter" idx="10"/>
          </p:nvPr>
        </p:nvSpPr>
        <p:spPr/>
        <p:txBody>
          <a:bodyPr/>
          <a:lstStyle>
            <a:lvl1pPr>
              <a:defRPr/>
            </a:lvl1pPr>
          </a:lstStyle>
          <a:p>
            <a:r>
              <a:rPr lang="en-GB" altLang="en-US" smtClean="0"/>
              <a:t>http://www.slideshare.net/ringgoldinc/ringgold-webinar-series-2-lean-and-mean-publication-metadata-to-enhance-discovery-purchase-and-use-of-your-content</a:t>
            </a:r>
            <a:endParaRPr lang="en-GB" altLang="en-US"/>
          </a:p>
        </p:txBody>
      </p:sp>
    </p:spTree>
    <p:extLst>
      <p:ext uri="{BB962C8B-B14F-4D97-AF65-F5344CB8AC3E}">
        <p14:creationId xmlns:p14="http://schemas.microsoft.com/office/powerpoint/2010/main" val="6116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Footer Placeholder 2"/>
          <p:cNvSpPr>
            <a:spLocks noGrp="1"/>
          </p:cNvSpPr>
          <p:nvPr>
            <p:ph type="ftr" sz="quarter" idx="10"/>
          </p:nvPr>
        </p:nvSpPr>
        <p:spPr/>
        <p:txBody>
          <a:bodyPr/>
          <a:lstStyle>
            <a:lvl1pPr>
              <a:defRPr/>
            </a:lvl1pPr>
          </a:lstStyle>
          <a:p>
            <a:r>
              <a:rPr lang="en-GB" altLang="en-US" smtClean="0"/>
              <a:t>http://www.slideshare.net/ringgoldinc/ringgold-webinar-series-2-lean-and-mean-publication-metadata-to-enhance-discovery-purchase-and-use-of-your-content</a:t>
            </a:r>
            <a:endParaRPr lang="en-GB" altLang="en-US"/>
          </a:p>
        </p:txBody>
      </p:sp>
    </p:spTree>
    <p:extLst>
      <p:ext uri="{BB962C8B-B14F-4D97-AF65-F5344CB8AC3E}">
        <p14:creationId xmlns:p14="http://schemas.microsoft.com/office/powerpoint/2010/main" val="3717253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GB" altLang="en-US" smtClean="0"/>
              <a:t>http://www.slideshare.net/ringgoldinc/ringgold-webinar-series-2-lean-and-mean-publication-metadata-to-enhance-discovery-purchase-and-use-of-your-content</a:t>
            </a:r>
            <a:endParaRPr lang="en-GB" altLang="en-US"/>
          </a:p>
        </p:txBody>
      </p:sp>
    </p:spTree>
    <p:extLst>
      <p:ext uri="{BB962C8B-B14F-4D97-AF65-F5344CB8AC3E}">
        <p14:creationId xmlns:p14="http://schemas.microsoft.com/office/powerpoint/2010/main" val="1996251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GB" altLang="en-US" smtClean="0"/>
              <a:t>http://www.slideshare.net/ringgoldinc/ringgold-webinar-series-2-lean-and-mean-publication-metadata-to-enhance-discovery-purchase-and-use-of-your-content</a:t>
            </a:r>
            <a:endParaRPr lang="en-GB" altLang="en-US"/>
          </a:p>
        </p:txBody>
      </p:sp>
    </p:spTree>
    <p:extLst>
      <p:ext uri="{BB962C8B-B14F-4D97-AF65-F5344CB8AC3E}">
        <p14:creationId xmlns:p14="http://schemas.microsoft.com/office/powerpoint/2010/main" val="704018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GB" altLang="en-US" smtClean="0"/>
              <a:t>http://www.slideshare.net/ringgoldinc/ringgold-webinar-series-2-lean-and-mean-publication-metadata-to-enhance-discovery-purchase-and-use-of-your-content</a:t>
            </a:r>
            <a:endParaRPr lang="en-GB" altLang="en-US"/>
          </a:p>
        </p:txBody>
      </p:sp>
    </p:spTree>
    <p:extLst>
      <p:ext uri="{BB962C8B-B14F-4D97-AF65-F5344CB8AC3E}">
        <p14:creationId xmlns:p14="http://schemas.microsoft.com/office/powerpoint/2010/main" val="2147371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8" name="Picture 3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6011863"/>
            <a:ext cx="9144000" cy="846137"/>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684213" y="533400"/>
            <a:ext cx="807878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384175" y="1828800"/>
            <a:ext cx="8378825"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57" name="Rectangle 33"/>
          <p:cNvSpPr>
            <a:spLocks noGrp="1" noChangeArrowheads="1"/>
          </p:cNvSpPr>
          <p:nvPr>
            <p:ph type="ftr" sz="quarter" idx="3"/>
          </p:nvPr>
        </p:nvSpPr>
        <p:spPr bwMode="auto">
          <a:xfrm>
            <a:off x="395288" y="6308725"/>
            <a:ext cx="5624512" cy="41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buSzTx/>
              <a:buFontTx/>
              <a:buNone/>
              <a:defRPr sz="1400">
                <a:latin typeface="+mn-lt"/>
              </a:defRPr>
            </a:lvl1pPr>
          </a:lstStyle>
          <a:p>
            <a:r>
              <a:rPr lang="en-GB" altLang="en-US" smtClean="0"/>
              <a:t>http://www.slideshare.net/ringgoldinc/ringgold-webinar-series-2-lean-and-mean-publication-metadata-to-enhance-discovery-purchase-and-use-of-your-content</a:t>
            </a:r>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rtl="0" eaLnBrk="1" fontAlgn="base" hangingPunct="1">
        <a:lnSpc>
          <a:spcPct val="90000"/>
        </a:lnSpc>
        <a:spcBef>
          <a:spcPct val="0"/>
        </a:spcBef>
        <a:spcAft>
          <a:spcPct val="0"/>
        </a:spcAft>
        <a:defRPr sz="3600">
          <a:solidFill>
            <a:srgbClr val="3760A0"/>
          </a:solidFill>
          <a:latin typeface="+mj-lt"/>
          <a:ea typeface="+mj-ea"/>
          <a:cs typeface="+mj-cs"/>
        </a:defRPr>
      </a:lvl1pPr>
      <a:lvl2pPr algn="l" rtl="0" eaLnBrk="1" fontAlgn="base" hangingPunct="1">
        <a:lnSpc>
          <a:spcPct val="90000"/>
        </a:lnSpc>
        <a:spcBef>
          <a:spcPct val="0"/>
        </a:spcBef>
        <a:spcAft>
          <a:spcPct val="0"/>
        </a:spcAft>
        <a:defRPr sz="3600">
          <a:solidFill>
            <a:srgbClr val="3760A0"/>
          </a:solidFill>
          <a:latin typeface="Frutiger LT Std 45 Light" pitchFamily="34" charset="0"/>
        </a:defRPr>
      </a:lvl2pPr>
      <a:lvl3pPr algn="l" rtl="0" eaLnBrk="1" fontAlgn="base" hangingPunct="1">
        <a:lnSpc>
          <a:spcPct val="90000"/>
        </a:lnSpc>
        <a:spcBef>
          <a:spcPct val="0"/>
        </a:spcBef>
        <a:spcAft>
          <a:spcPct val="0"/>
        </a:spcAft>
        <a:defRPr sz="3600">
          <a:solidFill>
            <a:srgbClr val="3760A0"/>
          </a:solidFill>
          <a:latin typeface="Frutiger LT Std 45 Light" pitchFamily="34" charset="0"/>
        </a:defRPr>
      </a:lvl3pPr>
      <a:lvl4pPr algn="l" rtl="0" eaLnBrk="1" fontAlgn="base" hangingPunct="1">
        <a:lnSpc>
          <a:spcPct val="90000"/>
        </a:lnSpc>
        <a:spcBef>
          <a:spcPct val="0"/>
        </a:spcBef>
        <a:spcAft>
          <a:spcPct val="0"/>
        </a:spcAft>
        <a:defRPr sz="3600">
          <a:solidFill>
            <a:srgbClr val="3760A0"/>
          </a:solidFill>
          <a:latin typeface="Frutiger LT Std 45 Light" pitchFamily="34" charset="0"/>
        </a:defRPr>
      </a:lvl4pPr>
      <a:lvl5pPr algn="l" rtl="0" eaLnBrk="1" fontAlgn="base" hangingPunct="1">
        <a:lnSpc>
          <a:spcPct val="90000"/>
        </a:lnSpc>
        <a:spcBef>
          <a:spcPct val="0"/>
        </a:spcBef>
        <a:spcAft>
          <a:spcPct val="0"/>
        </a:spcAft>
        <a:defRPr sz="3600">
          <a:solidFill>
            <a:srgbClr val="3760A0"/>
          </a:solidFill>
          <a:latin typeface="Frutiger LT Std 45 Light" pitchFamily="34" charset="0"/>
        </a:defRPr>
      </a:lvl5pPr>
      <a:lvl6pPr marL="457200" algn="l" rtl="0" eaLnBrk="1" fontAlgn="base" hangingPunct="1">
        <a:lnSpc>
          <a:spcPct val="90000"/>
        </a:lnSpc>
        <a:spcBef>
          <a:spcPct val="0"/>
        </a:spcBef>
        <a:spcAft>
          <a:spcPct val="0"/>
        </a:spcAft>
        <a:defRPr sz="3600">
          <a:solidFill>
            <a:srgbClr val="3760A0"/>
          </a:solidFill>
          <a:latin typeface="Frutiger LT Std 45 Light" pitchFamily="34" charset="0"/>
        </a:defRPr>
      </a:lvl6pPr>
      <a:lvl7pPr marL="914400" algn="l" rtl="0" eaLnBrk="1" fontAlgn="base" hangingPunct="1">
        <a:lnSpc>
          <a:spcPct val="90000"/>
        </a:lnSpc>
        <a:spcBef>
          <a:spcPct val="0"/>
        </a:spcBef>
        <a:spcAft>
          <a:spcPct val="0"/>
        </a:spcAft>
        <a:defRPr sz="3600">
          <a:solidFill>
            <a:srgbClr val="3760A0"/>
          </a:solidFill>
          <a:latin typeface="Frutiger LT Std 45 Light" pitchFamily="34" charset="0"/>
        </a:defRPr>
      </a:lvl7pPr>
      <a:lvl8pPr marL="1371600" algn="l" rtl="0" eaLnBrk="1" fontAlgn="base" hangingPunct="1">
        <a:lnSpc>
          <a:spcPct val="90000"/>
        </a:lnSpc>
        <a:spcBef>
          <a:spcPct val="0"/>
        </a:spcBef>
        <a:spcAft>
          <a:spcPct val="0"/>
        </a:spcAft>
        <a:defRPr sz="3600">
          <a:solidFill>
            <a:srgbClr val="3760A0"/>
          </a:solidFill>
          <a:latin typeface="Frutiger LT Std 45 Light" pitchFamily="34" charset="0"/>
        </a:defRPr>
      </a:lvl8pPr>
      <a:lvl9pPr marL="1828800" algn="l" rtl="0" eaLnBrk="1" fontAlgn="base" hangingPunct="1">
        <a:lnSpc>
          <a:spcPct val="90000"/>
        </a:lnSpc>
        <a:spcBef>
          <a:spcPct val="0"/>
        </a:spcBef>
        <a:spcAft>
          <a:spcPct val="0"/>
        </a:spcAft>
        <a:defRPr sz="3600">
          <a:solidFill>
            <a:srgbClr val="3760A0"/>
          </a:solidFill>
          <a:latin typeface="Frutiger LT Std 45 Light" pitchFamily="34" charset="0"/>
        </a:defRPr>
      </a:lvl9pPr>
    </p:titleStyle>
    <p:bodyStyle>
      <a:lvl1pPr marL="342900" indent="-342900" algn="l" rtl="0" eaLnBrk="1" fontAlgn="base" hangingPunct="1">
        <a:spcBef>
          <a:spcPct val="20000"/>
        </a:spcBef>
        <a:spcAft>
          <a:spcPct val="0"/>
        </a:spcAft>
        <a:buSzPct val="100000"/>
        <a:buFont typeface="Times" pitchFamily="-96" charset="0"/>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j-lt"/>
        </a:defRPr>
      </a:lvl2pPr>
      <a:lvl3pPr marL="1143000" indent="-228600" algn="l" rtl="0" eaLnBrk="1" fontAlgn="base" hangingPunct="1">
        <a:spcBef>
          <a:spcPct val="20000"/>
        </a:spcBef>
        <a:spcAft>
          <a:spcPct val="0"/>
        </a:spcAft>
        <a:buSzPct val="100000"/>
        <a:buChar char="•"/>
        <a:defRPr>
          <a:solidFill>
            <a:schemeClr val="tx1"/>
          </a:solidFill>
          <a:latin typeface="+mj-lt"/>
        </a:defRPr>
      </a:lvl3pPr>
      <a:lvl4pPr marL="1600200" indent="-228600" algn="l" rtl="0" eaLnBrk="1" fontAlgn="base" hangingPunct="1">
        <a:spcBef>
          <a:spcPct val="20000"/>
        </a:spcBef>
        <a:spcAft>
          <a:spcPct val="0"/>
        </a:spcAft>
        <a:buChar char="–"/>
        <a:defRPr sz="1600">
          <a:solidFill>
            <a:schemeClr val="tx1"/>
          </a:solidFill>
          <a:latin typeface="+mj-lt"/>
        </a:defRPr>
      </a:lvl4pPr>
      <a:lvl5pPr marL="2057400" indent="-228600" algn="l" rtl="0" eaLnBrk="1" fontAlgn="base" hangingPunct="1">
        <a:spcBef>
          <a:spcPct val="20000"/>
        </a:spcBef>
        <a:spcAft>
          <a:spcPct val="0"/>
        </a:spcAft>
        <a:buChar char="»"/>
        <a:defRPr sz="1600">
          <a:solidFill>
            <a:schemeClr val="tx1"/>
          </a:solidFill>
          <a:latin typeface="+mj-lt"/>
        </a:defRPr>
      </a:lvl5pPr>
      <a:lvl6pPr marL="2514600" indent="-228600" algn="l" rtl="0" eaLnBrk="1" fontAlgn="base" hangingPunct="1">
        <a:spcBef>
          <a:spcPct val="20000"/>
        </a:spcBef>
        <a:spcAft>
          <a:spcPct val="0"/>
        </a:spcAft>
        <a:buChar char="»"/>
        <a:defRPr sz="1600">
          <a:solidFill>
            <a:schemeClr val="tx1"/>
          </a:solidFill>
          <a:latin typeface="+mj-lt"/>
        </a:defRPr>
      </a:lvl6pPr>
      <a:lvl7pPr marL="2971800" indent="-228600" algn="l" rtl="0" eaLnBrk="1" fontAlgn="base" hangingPunct="1">
        <a:spcBef>
          <a:spcPct val="20000"/>
        </a:spcBef>
        <a:spcAft>
          <a:spcPct val="0"/>
        </a:spcAft>
        <a:buChar char="»"/>
        <a:defRPr sz="1600">
          <a:solidFill>
            <a:schemeClr val="tx1"/>
          </a:solidFill>
          <a:latin typeface="+mj-lt"/>
        </a:defRPr>
      </a:lvl7pPr>
      <a:lvl8pPr marL="3429000" indent="-228600" algn="l" rtl="0" eaLnBrk="1" fontAlgn="base" hangingPunct="1">
        <a:spcBef>
          <a:spcPct val="20000"/>
        </a:spcBef>
        <a:spcAft>
          <a:spcPct val="0"/>
        </a:spcAft>
        <a:buChar char="»"/>
        <a:defRPr sz="1600">
          <a:solidFill>
            <a:schemeClr val="tx1"/>
          </a:solidFill>
          <a:latin typeface="+mj-lt"/>
        </a:defRPr>
      </a:lvl8pPr>
      <a:lvl9pPr marL="3886200" indent="-228600" algn="l" rtl="0" eaLnBrk="1" fontAlgn="base" hangingPunct="1">
        <a:spcBef>
          <a:spcPct val="20000"/>
        </a:spcBef>
        <a:spcAft>
          <a:spcPct val="0"/>
        </a:spcAft>
        <a:buChar char="»"/>
        <a:defRPr sz="16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Little EBA’LL Do Ya:</a:t>
            </a:r>
            <a:endParaRPr lang="en-US" dirty="0"/>
          </a:p>
        </p:txBody>
      </p:sp>
      <p:sp>
        <p:nvSpPr>
          <p:cNvPr id="3" name="Subtitle 2"/>
          <p:cNvSpPr>
            <a:spLocks noGrp="1"/>
          </p:cNvSpPr>
          <p:nvPr>
            <p:ph type="subTitle" idx="1"/>
          </p:nvPr>
        </p:nvSpPr>
        <p:spPr/>
        <p:txBody>
          <a:bodyPr/>
          <a:lstStyle/>
          <a:p>
            <a:r>
              <a:rPr lang="en-US" dirty="0" smtClean="0"/>
              <a:t>How EBA is Driving </a:t>
            </a:r>
            <a:r>
              <a:rPr lang="en-US" dirty="0"/>
              <a:t>C</a:t>
            </a:r>
            <a:r>
              <a:rPr lang="en-US" dirty="0" smtClean="0"/>
              <a:t>hanges to eBook Purchasing</a:t>
            </a:r>
            <a:endParaRPr lang="en-US" dirty="0"/>
          </a:p>
        </p:txBody>
      </p:sp>
    </p:spTree>
    <p:extLst>
      <p:ext uri="{BB962C8B-B14F-4D97-AF65-F5344CB8AC3E}">
        <p14:creationId xmlns:p14="http://schemas.microsoft.com/office/powerpoint/2010/main" val="1276768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4175" y="1484784"/>
            <a:ext cx="8378825" cy="4464496"/>
          </a:xfrm>
        </p:spPr>
        <p:txBody>
          <a:bodyPr/>
          <a:lstStyle/>
          <a:p>
            <a:r>
              <a:rPr lang="en-US" sz="2400" dirty="0" smtClean="0"/>
              <a:t>High-use titles aren’t necessarily associated with the biggest courses</a:t>
            </a:r>
          </a:p>
          <a:p>
            <a:r>
              <a:rPr lang="en-US" sz="2400" dirty="0" smtClean="0"/>
              <a:t>High-use titles aren’t necessarily in our reading list system</a:t>
            </a:r>
          </a:p>
          <a:p>
            <a:r>
              <a:rPr lang="en-US" sz="2400" dirty="0" smtClean="0"/>
              <a:t>Titles </a:t>
            </a:r>
            <a:r>
              <a:rPr lang="en-US" sz="2400" dirty="0"/>
              <a:t>that Subject Librarians had been asked to buy / are on reading lists didn’t necessarily get used</a:t>
            </a:r>
          </a:p>
          <a:p>
            <a:r>
              <a:rPr lang="en-US" sz="2400" dirty="0" smtClean="0"/>
              <a:t>Users didn’t read the memo about which publishers we picked for which subjects</a:t>
            </a:r>
          </a:p>
          <a:p>
            <a:r>
              <a:rPr lang="en-US" sz="2400" dirty="0" smtClean="0"/>
              <a:t>“X subject doesn’t want e-books” didn’t necessarily hold true</a:t>
            </a:r>
          </a:p>
          <a:p>
            <a:r>
              <a:rPr lang="en-US" sz="2400" dirty="0" smtClean="0"/>
              <a:t>Users love it and it’s opened up some additional conversations</a:t>
            </a:r>
          </a:p>
          <a:p>
            <a:endParaRPr lang="en-US" dirty="0"/>
          </a:p>
        </p:txBody>
      </p:sp>
      <p:sp>
        <p:nvSpPr>
          <p:cNvPr id="4" name="Title 3"/>
          <p:cNvSpPr>
            <a:spLocks noGrp="1"/>
          </p:cNvSpPr>
          <p:nvPr>
            <p:ph type="title"/>
          </p:nvPr>
        </p:nvSpPr>
        <p:spPr>
          <a:xfrm>
            <a:off x="684213" y="908720"/>
            <a:ext cx="8078787" cy="767680"/>
          </a:xfrm>
        </p:spPr>
        <p:txBody>
          <a:bodyPr/>
          <a:lstStyle/>
          <a:p>
            <a:r>
              <a:rPr lang="en-US" dirty="0" smtClean="0"/>
              <a:t>Surprising (and not so surprising….)</a:t>
            </a:r>
            <a:endParaRPr lang="en-US" dirty="0"/>
          </a:p>
        </p:txBody>
      </p:sp>
      <p:pic>
        <p:nvPicPr>
          <p:cNvPr id="5" name="Picture 4"/>
          <p:cNvPicPr>
            <a:picLocks/>
          </p:cNvPicPr>
          <p:nvPr/>
        </p:nvPicPr>
        <p:blipFill>
          <a:blip r:embed="rId3"/>
          <a:stretch>
            <a:fillRect/>
          </a:stretch>
        </p:blipFill>
        <p:spPr>
          <a:xfrm>
            <a:off x="0" y="0"/>
            <a:ext cx="9144000" cy="755999"/>
          </a:xfrm>
          <a:prstGeom prst="rect">
            <a:avLst/>
          </a:prstGeom>
        </p:spPr>
      </p:pic>
    </p:spTree>
    <p:extLst>
      <p:ext uri="{BB962C8B-B14F-4D97-AF65-F5344CB8AC3E}">
        <p14:creationId xmlns:p14="http://schemas.microsoft.com/office/powerpoint/2010/main" val="3092153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4175" y="1484784"/>
            <a:ext cx="8378825" cy="4464496"/>
          </a:xfrm>
        </p:spPr>
        <p:txBody>
          <a:bodyPr/>
          <a:lstStyle/>
          <a:p>
            <a:r>
              <a:rPr lang="en-US" sz="2400" dirty="0"/>
              <a:t>Publishers don’t put all their content on their </a:t>
            </a:r>
            <a:r>
              <a:rPr lang="en-US" sz="2400" dirty="0" smtClean="0"/>
              <a:t>platforms / old editions / lag between print announcement and e availability</a:t>
            </a:r>
          </a:p>
          <a:p>
            <a:r>
              <a:rPr lang="en-US" sz="2400" dirty="0" smtClean="0"/>
              <a:t>Agile for users but still legwork behind the scenes</a:t>
            </a:r>
          </a:p>
          <a:p>
            <a:r>
              <a:rPr lang="en-US" sz="2400" dirty="0" smtClean="0"/>
              <a:t>How do we act on what the usage data tells us about the fit of our collection, what academics are listing vs what students are reading?</a:t>
            </a:r>
            <a:endParaRPr lang="en-US" sz="2400" dirty="0"/>
          </a:p>
          <a:p>
            <a:r>
              <a:rPr lang="en-US" sz="2400" dirty="0"/>
              <a:t>How does EBA </a:t>
            </a:r>
            <a:r>
              <a:rPr lang="en-US" sz="2400" dirty="0" smtClean="0"/>
              <a:t>fit </a:t>
            </a:r>
            <a:r>
              <a:rPr lang="en-US" sz="2400" dirty="0"/>
              <a:t>into the wider collection strategy</a:t>
            </a:r>
            <a:r>
              <a:rPr lang="en-US" sz="2400" dirty="0" smtClean="0"/>
              <a:t>?</a:t>
            </a:r>
          </a:p>
          <a:p>
            <a:pPr lvl="0" defTabSz="457200" fontAlgn="auto">
              <a:spcBef>
                <a:spcPts val="0"/>
              </a:spcBef>
              <a:spcAft>
                <a:spcPts val="1200"/>
              </a:spcAft>
              <a:buSzTx/>
              <a:buFont typeface="Arial" panose="020B0604020202020204" pitchFamily="34" charset="0"/>
              <a:buChar char="•"/>
            </a:pPr>
            <a:r>
              <a:rPr lang="en-US" sz="2400" kern="1200" dirty="0" smtClean="0">
                <a:solidFill>
                  <a:prstClr val="black"/>
                </a:solidFill>
                <a:latin typeface="Arial" panose="020B0604020202020204" pitchFamily="34" charset="0"/>
                <a:cs typeface="Arial" panose="020B0604020202020204" pitchFamily="34" charset="0"/>
              </a:rPr>
              <a:t>Can we fund </a:t>
            </a:r>
            <a:r>
              <a:rPr lang="en-US" sz="2400" kern="1200" dirty="0">
                <a:solidFill>
                  <a:prstClr val="black"/>
                </a:solidFill>
                <a:latin typeface="Arial" panose="020B0604020202020204" pitchFamily="34" charset="0"/>
                <a:cs typeface="Arial" panose="020B0604020202020204" pitchFamily="34" charset="0"/>
              </a:rPr>
              <a:t>e-book purchasing from existing </a:t>
            </a:r>
            <a:r>
              <a:rPr lang="en-US" sz="2400" kern="1200" dirty="0" smtClean="0">
                <a:solidFill>
                  <a:prstClr val="black"/>
                </a:solidFill>
                <a:latin typeface="Arial" panose="020B0604020202020204" pitchFamily="34" charset="0"/>
                <a:cs typeface="Arial" panose="020B0604020202020204" pitchFamily="34" charset="0"/>
              </a:rPr>
              <a:t>resources and how do we make the case for more money?</a:t>
            </a:r>
            <a:endParaRPr lang="en-US" sz="2400" kern="1200" dirty="0">
              <a:solidFill>
                <a:prstClr val="black"/>
              </a:solidFill>
              <a:latin typeface="Arial" panose="020B0604020202020204" pitchFamily="34" charset="0"/>
              <a:cs typeface="Arial" panose="020B0604020202020204" pitchFamily="34" charset="0"/>
            </a:endParaRPr>
          </a:p>
          <a:p>
            <a:endParaRPr lang="en-US" dirty="0"/>
          </a:p>
        </p:txBody>
      </p:sp>
      <p:sp>
        <p:nvSpPr>
          <p:cNvPr id="4" name="Title 3"/>
          <p:cNvSpPr>
            <a:spLocks noGrp="1"/>
          </p:cNvSpPr>
          <p:nvPr>
            <p:ph type="title"/>
          </p:nvPr>
        </p:nvSpPr>
        <p:spPr>
          <a:xfrm>
            <a:off x="684213" y="908720"/>
            <a:ext cx="8078787" cy="767680"/>
          </a:xfrm>
        </p:spPr>
        <p:txBody>
          <a:bodyPr/>
          <a:lstStyle/>
          <a:p>
            <a:r>
              <a:rPr lang="en-US" dirty="0" smtClean="0"/>
              <a:t>Challenges and looking to the future</a:t>
            </a:r>
            <a:endParaRPr lang="en-US" dirty="0"/>
          </a:p>
        </p:txBody>
      </p:sp>
      <p:pic>
        <p:nvPicPr>
          <p:cNvPr id="5" name="Picture 4"/>
          <p:cNvPicPr>
            <a:picLocks/>
          </p:cNvPicPr>
          <p:nvPr/>
        </p:nvPicPr>
        <p:blipFill>
          <a:blip r:embed="rId3"/>
          <a:stretch>
            <a:fillRect/>
          </a:stretch>
        </p:blipFill>
        <p:spPr>
          <a:xfrm>
            <a:off x="0" y="0"/>
            <a:ext cx="9144000" cy="755999"/>
          </a:xfrm>
          <a:prstGeom prst="rect">
            <a:avLst/>
          </a:prstGeom>
        </p:spPr>
      </p:pic>
    </p:spTree>
    <p:extLst>
      <p:ext uri="{BB962C8B-B14F-4D97-AF65-F5344CB8AC3E}">
        <p14:creationId xmlns:p14="http://schemas.microsoft.com/office/powerpoint/2010/main" val="3882533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120"/>
        <p:cNvGrpSpPr/>
        <p:nvPr/>
      </p:nvGrpSpPr>
      <p:grpSpPr>
        <a:xfrm>
          <a:off x="0" y="0"/>
          <a:ext cx="0" cy="0"/>
          <a:chOff x="0" y="0"/>
          <a:chExt cx="0" cy="0"/>
        </a:xfrm>
      </p:grpSpPr>
      <p:sp>
        <p:nvSpPr>
          <p:cNvPr id="4121" name="Shape 4121"/>
          <p:cNvSpPr txBox="1">
            <a:spLocks noGrp="1"/>
          </p:cNvSpPr>
          <p:nvPr>
            <p:ph type="title"/>
          </p:nvPr>
        </p:nvSpPr>
        <p:spPr>
          <a:xfrm>
            <a:off x="684213" y="533400"/>
            <a:ext cx="8078700" cy="1143000"/>
          </a:xfrm>
          <a:prstGeom prst="rect">
            <a:avLst/>
          </a:prstGeom>
          <a:noFill/>
          <a:ln>
            <a:noFill/>
          </a:ln>
        </p:spPr>
        <p:txBody>
          <a:bodyPr wrap="square" lIns="91425" tIns="45700" rIns="91425" bIns="45700" anchor="t" anchorCtr="0">
            <a:noAutofit/>
          </a:bodyPr>
          <a:lstStyle/>
          <a:p>
            <a:pPr marL="0" lvl="0" indent="0" algn="l" rtl="0">
              <a:lnSpc>
                <a:spcPct val="90000"/>
              </a:lnSpc>
              <a:spcBef>
                <a:spcPts val="0"/>
              </a:spcBef>
              <a:spcAft>
                <a:spcPts val="0"/>
              </a:spcAft>
              <a:buClr>
                <a:srgbClr val="3760A0"/>
              </a:buClr>
              <a:buSzPct val="25000"/>
              <a:buFont typeface="Arial"/>
              <a:buNone/>
            </a:pPr>
            <a:r>
              <a:rPr lang="en-US"/>
              <a:t>Why try EBA?</a:t>
            </a:r>
          </a:p>
        </p:txBody>
      </p:sp>
      <p:sp>
        <p:nvSpPr>
          <p:cNvPr id="4122" name="Shape 4122"/>
          <p:cNvSpPr txBox="1">
            <a:spLocks noGrp="1"/>
          </p:cNvSpPr>
          <p:nvPr>
            <p:ph type="body" idx="1"/>
          </p:nvPr>
        </p:nvSpPr>
        <p:spPr>
          <a:xfrm>
            <a:off x="384175" y="1828800"/>
            <a:ext cx="8378700" cy="4038600"/>
          </a:xfrm>
          <a:prstGeom prst="rect">
            <a:avLst/>
          </a:prstGeom>
          <a:noFill/>
          <a:ln>
            <a:noFill/>
          </a:ln>
        </p:spPr>
        <p:txBody>
          <a:bodyPr wrap="square" lIns="91425" tIns="45700" rIns="91425" bIns="45700" anchor="t" anchorCtr="0">
            <a:noAutofit/>
          </a:bodyPr>
          <a:lstStyle/>
          <a:p>
            <a:pPr marL="457200" lvl="0" indent="-228600" algn="l" rtl="0">
              <a:spcBef>
                <a:spcPts val="0"/>
              </a:spcBef>
              <a:spcAft>
                <a:spcPts val="0"/>
              </a:spcAft>
              <a:buClr>
                <a:schemeClr val="dk1"/>
              </a:buClr>
              <a:buSzPct val="100000"/>
            </a:pPr>
            <a:r>
              <a:rPr lang="en-US"/>
              <a:t>Premium content</a:t>
            </a:r>
          </a:p>
          <a:p>
            <a:pPr marL="457200" lvl="0" indent="-228600" algn="l" rtl="0">
              <a:spcBef>
                <a:spcPts val="0"/>
              </a:spcBef>
              <a:spcAft>
                <a:spcPts val="0"/>
              </a:spcAft>
              <a:buClr>
                <a:schemeClr val="dk1"/>
              </a:buClr>
              <a:buSzPct val="100000"/>
            </a:pPr>
            <a:r>
              <a:rPr lang="en-US"/>
              <a:t>Usually unlimited simultaneous use</a:t>
            </a:r>
          </a:p>
          <a:p>
            <a:pPr marL="457200" lvl="0" indent="-228600" algn="l" rtl="0">
              <a:spcBef>
                <a:spcPts val="0"/>
              </a:spcBef>
              <a:spcAft>
                <a:spcPts val="0"/>
              </a:spcAft>
              <a:buClr>
                <a:schemeClr val="dk1"/>
              </a:buClr>
              <a:buSzPct val="100000"/>
            </a:pPr>
            <a:r>
              <a:rPr lang="en-US"/>
              <a:t>Little to no DRM</a:t>
            </a:r>
          </a:p>
          <a:p>
            <a:pPr marL="457200" lvl="0" indent="-228600" algn="l" rtl="0">
              <a:spcBef>
                <a:spcPts val="0"/>
              </a:spcBef>
              <a:spcAft>
                <a:spcPts val="0"/>
              </a:spcAft>
              <a:buClr>
                <a:schemeClr val="dk1"/>
              </a:buClr>
              <a:buSzPct val="100000"/>
            </a:pPr>
            <a:r>
              <a:rPr lang="en-US"/>
              <a:t>Usage review prior to purchase</a:t>
            </a:r>
          </a:p>
          <a:p>
            <a:pPr marL="457200" lvl="0" indent="-228600" algn="l" rtl="0">
              <a:spcBef>
                <a:spcPts val="0"/>
              </a:spcBef>
              <a:spcAft>
                <a:spcPts val="0"/>
              </a:spcAft>
              <a:buClr>
                <a:schemeClr val="dk1"/>
              </a:buClr>
              <a:buSzPct val="100000"/>
            </a:pPr>
            <a:r>
              <a:rPr lang="en-US"/>
              <a:t>Budget control</a:t>
            </a:r>
          </a:p>
          <a:p>
            <a:pPr marL="457200" lvl="0" indent="-228600" algn="l" rtl="0">
              <a:spcBef>
                <a:spcPts val="0"/>
              </a:spcBef>
              <a:spcAft>
                <a:spcPts val="0"/>
              </a:spcAft>
              <a:buClr>
                <a:schemeClr val="dk1"/>
              </a:buClr>
              <a:buSzPct val="100000"/>
            </a:pPr>
            <a:r>
              <a:rPr lang="en-US"/>
              <a:t>Little maintenance</a:t>
            </a:r>
          </a:p>
        </p:txBody>
      </p:sp>
    </p:spTree>
    <p:extLst>
      <p:ext uri="{BB962C8B-B14F-4D97-AF65-F5344CB8AC3E}">
        <p14:creationId xmlns:p14="http://schemas.microsoft.com/office/powerpoint/2010/main" val="2028339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123"/>
        <p:cNvGrpSpPr/>
        <p:nvPr/>
      </p:nvGrpSpPr>
      <p:grpSpPr>
        <a:xfrm>
          <a:off x="0" y="0"/>
          <a:ext cx="0" cy="0"/>
          <a:chOff x="0" y="0"/>
          <a:chExt cx="0" cy="0"/>
        </a:xfrm>
      </p:grpSpPr>
      <p:sp>
        <p:nvSpPr>
          <p:cNvPr id="4124" name="Shape 4124"/>
          <p:cNvSpPr txBox="1">
            <a:spLocks noGrp="1"/>
          </p:cNvSpPr>
          <p:nvPr>
            <p:ph type="body" idx="1"/>
          </p:nvPr>
        </p:nvSpPr>
        <p:spPr>
          <a:xfrm>
            <a:off x="384175" y="1828800"/>
            <a:ext cx="8378700" cy="4038600"/>
          </a:xfrm>
          <a:prstGeom prst="rect">
            <a:avLst/>
          </a:prstGeom>
          <a:noFill/>
          <a:ln>
            <a:noFill/>
          </a:ln>
        </p:spPr>
        <p:txBody>
          <a:bodyPr wrap="square" lIns="91425" tIns="45700" rIns="91425" bIns="45700" anchor="t" anchorCtr="0">
            <a:noAutofit/>
          </a:bodyPr>
          <a:lstStyle/>
          <a:p>
            <a:pPr marL="457200" lvl="0" indent="-228600" algn="l" rtl="0">
              <a:spcBef>
                <a:spcPts val="0"/>
              </a:spcBef>
              <a:spcAft>
                <a:spcPts val="0"/>
              </a:spcAft>
              <a:buClr>
                <a:schemeClr val="dk1"/>
              </a:buClr>
              <a:buSzPct val="100000"/>
            </a:pPr>
            <a:r>
              <a:rPr lang="en-US"/>
              <a:t>Usually limited to one publishers content</a:t>
            </a:r>
          </a:p>
          <a:p>
            <a:pPr marL="0" lvl="0" indent="0" algn="l" rtl="0">
              <a:spcBef>
                <a:spcPts val="0"/>
              </a:spcBef>
              <a:spcAft>
                <a:spcPts val="0"/>
              </a:spcAft>
              <a:buNone/>
            </a:pPr>
            <a:endParaRPr/>
          </a:p>
          <a:p>
            <a:pPr marL="457200" lvl="0" indent="-228600" algn="l" rtl="0">
              <a:spcBef>
                <a:spcPts val="0"/>
              </a:spcBef>
              <a:spcAft>
                <a:spcPts val="0"/>
              </a:spcAft>
              <a:buClr>
                <a:schemeClr val="dk1"/>
              </a:buClr>
              <a:buSzPct val="100000"/>
            </a:pPr>
            <a:r>
              <a:rPr lang="en-US"/>
              <a:t>Number of titles may be limited due to budget</a:t>
            </a:r>
          </a:p>
          <a:p>
            <a:pPr marL="0" lvl="0" indent="0" algn="l" rtl="0">
              <a:spcBef>
                <a:spcPts val="0"/>
              </a:spcBef>
              <a:spcAft>
                <a:spcPts val="0"/>
              </a:spcAft>
              <a:buNone/>
            </a:pPr>
            <a:endParaRPr/>
          </a:p>
          <a:p>
            <a:pPr marL="457200" lvl="0" indent="-228600" algn="l" rtl="0">
              <a:spcBef>
                <a:spcPts val="0"/>
              </a:spcBef>
              <a:spcAft>
                <a:spcPts val="0"/>
              </a:spcAft>
              <a:buClr>
                <a:schemeClr val="dk1"/>
              </a:buClr>
              <a:buSzPct val="100000"/>
            </a:pPr>
            <a:r>
              <a:rPr lang="en-US"/>
              <a:t>Balanced collection</a:t>
            </a:r>
          </a:p>
          <a:p>
            <a:pPr marL="0" lvl="0" indent="0" algn="l" rtl="0">
              <a:spcBef>
                <a:spcPts val="0"/>
              </a:spcBef>
              <a:spcAft>
                <a:spcPts val="0"/>
              </a:spcAft>
              <a:buNone/>
            </a:pPr>
            <a:endParaRPr/>
          </a:p>
          <a:p>
            <a:pPr marL="457200" lvl="0" indent="-228600" algn="l" rtl="0">
              <a:spcBef>
                <a:spcPts val="0"/>
              </a:spcBef>
              <a:spcAft>
                <a:spcPts val="0"/>
              </a:spcAft>
              <a:buClr>
                <a:schemeClr val="dk1"/>
              </a:buClr>
              <a:buSzPct val="100000"/>
            </a:pPr>
            <a:r>
              <a:rPr lang="en-US"/>
              <a:t>Recurring funding</a:t>
            </a:r>
          </a:p>
          <a:p>
            <a:pPr marL="0" lvl="0" indent="0" algn="l" rtl="0">
              <a:spcBef>
                <a:spcPts val="0"/>
              </a:spcBef>
              <a:spcAft>
                <a:spcPts val="0"/>
              </a:spcAft>
              <a:buClr>
                <a:schemeClr val="dk1"/>
              </a:buClr>
              <a:buSzPct val="25000"/>
              <a:buNone/>
            </a:pPr>
            <a:endParaRPr/>
          </a:p>
        </p:txBody>
      </p:sp>
      <p:sp>
        <p:nvSpPr>
          <p:cNvPr id="4125" name="Shape 4125"/>
          <p:cNvSpPr txBox="1">
            <a:spLocks noGrp="1"/>
          </p:cNvSpPr>
          <p:nvPr>
            <p:ph type="title"/>
          </p:nvPr>
        </p:nvSpPr>
        <p:spPr>
          <a:xfrm>
            <a:off x="684213" y="533400"/>
            <a:ext cx="8078700" cy="1143000"/>
          </a:xfrm>
          <a:prstGeom prst="rect">
            <a:avLst/>
          </a:prstGeom>
          <a:noFill/>
          <a:ln>
            <a:noFill/>
          </a:ln>
        </p:spPr>
        <p:txBody>
          <a:bodyPr wrap="square" lIns="91425" tIns="45700" rIns="91425" bIns="45700" anchor="t" anchorCtr="0">
            <a:noAutofit/>
          </a:bodyPr>
          <a:lstStyle/>
          <a:p>
            <a:pPr marL="0" lvl="0" indent="0" algn="l" rtl="0">
              <a:lnSpc>
                <a:spcPct val="90000"/>
              </a:lnSpc>
              <a:spcBef>
                <a:spcPts val="0"/>
              </a:spcBef>
              <a:spcAft>
                <a:spcPts val="0"/>
              </a:spcAft>
              <a:buClr>
                <a:srgbClr val="3760A0"/>
              </a:buClr>
              <a:buSzPct val="25000"/>
              <a:buFont typeface="Arial"/>
              <a:buNone/>
            </a:pPr>
            <a:r>
              <a:rPr lang="en-US"/>
              <a:t>Challenges</a:t>
            </a:r>
          </a:p>
        </p:txBody>
      </p:sp>
    </p:spTree>
    <p:extLst>
      <p:ext uri="{BB962C8B-B14F-4D97-AF65-F5344CB8AC3E}">
        <p14:creationId xmlns:p14="http://schemas.microsoft.com/office/powerpoint/2010/main" val="897998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130"/>
        <p:cNvGrpSpPr/>
        <p:nvPr/>
      </p:nvGrpSpPr>
      <p:grpSpPr>
        <a:xfrm>
          <a:off x="0" y="0"/>
          <a:ext cx="0" cy="0"/>
          <a:chOff x="0" y="0"/>
          <a:chExt cx="0" cy="0"/>
        </a:xfrm>
      </p:grpSpPr>
      <p:sp>
        <p:nvSpPr>
          <p:cNvPr id="4131" name="Shape 4131"/>
          <p:cNvSpPr txBox="1">
            <a:spLocks noGrp="1"/>
          </p:cNvSpPr>
          <p:nvPr>
            <p:ph type="title"/>
          </p:nvPr>
        </p:nvSpPr>
        <p:spPr>
          <a:xfrm>
            <a:off x="684213" y="533400"/>
            <a:ext cx="8078700" cy="1143000"/>
          </a:xfrm>
          <a:prstGeom prst="rect">
            <a:avLst/>
          </a:prstGeom>
          <a:noFill/>
          <a:ln>
            <a:noFill/>
          </a:ln>
        </p:spPr>
        <p:txBody>
          <a:bodyPr wrap="square" lIns="91425" tIns="91425" rIns="91425" bIns="91425" anchor="t" anchorCtr="0">
            <a:noAutofit/>
          </a:bodyPr>
          <a:lstStyle/>
          <a:p>
            <a:pPr lvl="0" rtl="0">
              <a:spcBef>
                <a:spcPts val="0"/>
              </a:spcBef>
              <a:buNone/>
            </a:pPr>
            <a:r>
              <a:rPr lang="en-US"/>
              <a:t>Moving forward</a:t>
            </a:r>
          </a:p>
        </p:txBody>
      </p:sp>
      <p:sp>
        <p:nvSpPr>
          <p:cNvPr id="4132" name="Shape 4132"/>
          <p:cNvSpPr txBox="1">
            <a:spLocks noGrp="1"/>
          </p:cNvSpPr>
          <p:nvPr>
            <p:ph type="body" idx="1"/>
          </p:nvPr>
        </p:nvSpPr>
        <p:spPr>
          <a:xfrm>
            <a:off x="384175" y="1828800"/>
            <a:ext cx="8378700" cy="4038600"/>
          </a:xfrm>
          <a:prstGeom prst="rect">
            <a:avLst/>
          </a:prstGeom>
          <a:noFill/>
          <a:ln>
            <a:noFill/>
          </a:ln>
        </p:spPr>
        <p:txBody>
          <a:bodyPr wrap="square" lIns="91425" tIns="91425" rIns="91425" bIns="91425" anchor="t" anchorCtr="0">
            <a:noAutofit/>
          </a:bodyPr>
          <a:lstStyle/>
          <a:p>
            <a:pPr marL="457200" lvl="0" indent="-228600" rtl="0">
              <a:spcBef>
                <a:spcPts val="0"/>
              </a:spcBef>
            </a:pPr>
            <a:r>
              <a:rPr lang="en-US"/>
              <a:t>Assess the program</a:t>
            </a:r>
          </a:p>
          <a:p>
            <a:pPr marL="0" lvl="0" indent="0" rtl="0">
              <a:spcBef>
                <a:spcPts val="0"/>
              </a:spcBef>
              <a:buNone/>
            </a:pPr>
            <a:endParaRPr/>
          </a:p>
          <a:p>
            <a:pPr marL="457200" lvl="0" indent="-228600" rtl="0">
              <a:spcBef>
                <a:spcPts val="0"/>
              </a:spcBef>
            </a:pPr>
            <a:r>
              <a:rPr lang="en-US"/>
              <a:t>Implement/continue other selection methods to ensure a balanced collection</a:t>
            </a:r>
          </a:p>
          <a:p>
            <a:pPr marL="0" lvl="0" indent="0" rtl="0">
              <a:spcBef>
                <a:spcPts val="0"/>
              </a:spcBef>
              <a:buNone/>
            </a:pPr>
            <a:endParaRPr/>
          </a:p>
          <a:p>
            <a:pPr marL="457200" lvl="0" indent="-228600" rtl="0">
              <a:spcBef>
                <a:spcPts val="0"/>
              </a:spcBef>
            </a:pPr>
            <a:r>
              <a:rPr lang="en-US"/>
              <a:t>Work with vendors to improve upon the EBA plans</a:t>
            </a:r>
          </a:p>
        </p:txBody>
      </p:sp>
    </p:spTree>
    <p:extLst>
      <p:ext uri="{BB962C8B-B14F-4D97-AF65-F5344CB8AC3E}">
        <p14:creationId xmlns:p14="http://schemas.microsoft.com/office/powerpoint/2010/main" val="518274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EBA Process</a:t>
            </a:r>
            <a:endParaRPr lang="en-US" dirty="0"/>
          </a:p>
        </p:txBody>
      </p:sp>
      <p:sp>
        <p:nvSpPr>
          <p:cNvPr id="3" name="Content Placeholder 2"/>
          <p:cNvSpPr>
            <a:spLocks noGrp="1"/>
          </p:cNvSpPr>
          <p:nvPr>
            <p:ph idx="1"/>
          </p:nvPr>
        </p:nvSpPr>
        <p:spPr/>
        <p:txBody>
          <a:bodyPr/>
          <a:lstStyle/>
          <a:p>
            <a:r>
              <a:rPr lang="en-US" dirty="0" smtClean="0"/>
              <a:t>EBA Checklist</a:t>
            </a:r>
          </a:p>
          <a:p>
            <a:r>
              <a:rPr lang="en-US" dirty="0" smtClean="0"/>
              <a:t>EBA Proposal</a:t>
            </a:r>
          </a:p>
          <a:p>
            <a:r>
              <a:rPr lang="en-US" dirty="0" smtClean="0"/>
              <a:t>EBA License Agreement</a:t>
            </a:r>
          </a:p>
          <a:p>
            <a:r>
              <a:rPr lang="en-US" dirty="0" smtClean="0"/>
              <a:t>EBA Invoice</a:t>
            </a:r>
          </a:p>
          <a:p>
            <a:r>
              <a:rPr lang="en-US" dirty="0" smtClean="0"/>
              <a:t>EBA Initial Set Up</a:t>
            </a:r>
          </a:p>
          <a:p>
            <a:r>
              <a:rPr lang="en-US" dirty="0" smtClean="0"/>
              <a:t>EBA Monthly Updates</a:t>
            </a:r>
          </a:p>
          <a:p>
            <a:endParaRPr lang="en-US" dirty="0"/>
          </a:p>
        </p:txBody>
      </p:sp>
    </p:spTree>
    <p:extLst>
      <p:ext uri="{BB962C8B-B14F-4D97-AF65-F5344CB8AC3E}">
        <p14:creationId xmlns:p14="http://schemas.microsoft.com/office/powerpoint/2010/main" val="26455414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Who Has EBA?</a:t>
            </a:r>
            <a:endParaRPr lang="en-US" dirty="0"/>
          </a:p>
        </p:txBody>
      </p:sp>
      <p:sp>
        <p:nvSpPr>
          <p:cNvPr id="3" name="Content Placeholder 2"/>
          <p:cNvSpPr>
            <a:spLocks noGrp="1"/>
          </p:cNvSpPr>
          <p:nvPr>
            <p:ph idx="1"/>
          </p:nvPr>
        </p:nvSpPr>
        <p:spPr/>
        <p:txBody>
          <a:bodyPr/>
          <a:lstStyle/>
          <a:p>
            <a:r>
              <a:rPr lang="en-US" dirty="0" smtClean="0"/>
              <a:t>Initial EBA in US September 2014</a:t>
            </a:r>
          </a:p>
          <a:p>
            <a:r>
              <a:rPr lang="en-US" dirty="0" smtClean="0"/>
              <a:t>Currently 14 in US and 3 in Canada</a:t>
            </a:r>
          </a:p>
          <a:p>
            <a:r>
              <a:rPr lang="en-US" dirty="0" smtClean="0"/>
              <a:t>2017 Has Seen 7 New EBA’s Including 4 in August  and 2 Starting in September</a:t>
            </a:r>
          </a:p>
          <a:p>
            <a:r>
              <a:rPr lang="en-US" dirty="0" smtClean="0"/>
              <a:t>FTE’s Range from 65,000 to 3,500</a:t>
            </a:r>
          </a:p>
          <a:p>
            <a:r>
              <a:rPr lang="en-US" dirty="0" smtClean="0"/>
              <a:t>One Law School and One Department of Energy Laboratory</a:t>
            </a:r>
          </a:p>
          <a:p>
            <a:endParaRPr lang="en-US" dirty="0"/>
          </a:p>
        </p:txBody>
      </p:sp>
    </p:spTree>
    <p:extLst>
      <p:ext uri="{BB962C8B-B14F-4D97-AF65-F5344CB8AC3E}">
        <p14:creationId xmlns:p14="http://schemas.microsoft.com/office/powerpoint/2010/main" val="23792573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Thank You!</a:t>
            </a:r>
            <a:endParaRPr lang="en-US" dirty="0"/>
          </a:p>
        </p:txBody>
      </p:sp>
      <p:sp>
        <p:nvSpPr>
          <p:cNvPr id="3" name="Content Placeholder 2"/>
          <p:cNvSpPr>
            <a:spLocks noGrp="1"/>
          </p:cNvSpPr>
          <p:nvPr>
            <p:ph idx="4294967295"/>
          </p:nvPr>
        </p:nvSpPr>
        <p:spPr>
          <a:xfrm>
            <a:off x="765175" y="1828800"/>
            <a:ext cx="8378825" cy="4038600"/>
          </a:xfrm>
        </p:spPr>
        <p:txBody>
          <a:bodyPr/>
          <a:lstStyle/>
          <a:p>
            <a:pPr marL="0" indent="0">
              <a:buNone/>
            </a:pPr>
            <a:endParaRPr lang="en-US" dirty="0"/>
          </a:p>
          <a:p>
            <a:pPr marL="0" indent="0">
              <a:buNone/>
            </a:pPr>
            <a:endParaRPr lang="en-US" dirty="0"/>
          </a:p>
          <a:p>
            <a:endParaRPr lang="en-US" dirty="0"/>
          </a:p>
        </p:txBody>
      </p:sp>
      <p:sp>
        <p:nvSpPr>
          <p:cNvPr id="4" name="Subtitle 2"/>
          <p:cNvSpPr txBox="1">
            <a:spLocks/>
          </p:cNvSpPr>
          <p:nvPr/>
        </p:nvSpPr>
        <p:spPr>
          <a:xfrm>
            <a:off x="1" y="1412776"/>
            <a:ext cx="9144000" cy="4988024"/>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smtClean="0"/>
              <a:t>Nathan Turner</a:t>
            </a:r>
          </a:p>
          <a:p>
            <a:pPr marL="0" indent="0">
              <a:buNone/>
            </a:pPr>
            <a:r>
              <a:rPr lang="en-US" sz="1600" dirty="0" smtClean="0"/>
              <a:t>Senior Library Sales Executive  </a:t>
            </a:r>
          </a:p>
          <a:p>
            <a:pPr marL="0" indent="0">
              <a:buNone/>
            </a:pPr>
            <a:r>
              <a:rPr lang="en-US" sz="1600" dirty="0" smtClean="0"/>
              <a:t>Cambridge University Press  </a:t>
            </a:r>
          </a:p>
          <a:p>
            <a:pPr marL="0" indent="0">
              <a:buNone/>
            </a:pPr>
            <a:r>
              <a:rPr lang="en-US" sz="1600" dirty="0" smtClean="0"/>
              <a:t>nturner@cambridge.org</a:t>
            </a:r>
          </a:p>
          <a:p>
            <a:pPr marL="0" indent="0">
              <a:buNone/>
            </a:pPr>
            <a:endParaRPr lang="en-US" sz="2400" dirty="0" smtClean="0"/>
          </a:p>
          <a:p>
            <a:pPr marL="0" indent="0">
              <a:buNone/>
            </a:pPr>
            <a:endParaRPr lang="en-US" sz="2400" dirty="0"/>
          </a:p>
          <a:p>
            <a:pPr marL="0" indent="0">
              <a:buNone/>
            </a:pPr>
            <a:r>
              <a:rPr lang="en-US" sz="2400" dirty="0" smtClean="0"/>
              <a:t>Anna Sansome</a:t>
            </a:r>
          </a:p>
          <a:p>
            <a:pPr marL="0" indent="0">
              <a:buNone/>
            </a:pPr>
            <a:r>
              <a:rPr lang="en-US" sz="1600" dirty="0" smtClean="0"/>
              <a:t>E-Resources Librarian (Development)</a:t>
            </a:r>
          </a:p>
          <a:p>
            <a:pPr marL="0" indent="0">
              <a:buNone/>
            </a:pPr>
            <a:r>
              <a:rPr lang="en-US" sz="1600" dirty="0" smtClean="0"/>
              <a:t>University College London Library Services</a:t>
            </a:r>
            <a:endParaRPr lang="en-US" sz="1600" dirty="0"/>
          </a:p>
          <a:p>
            <a:pPr marL="0" indent="0">
              <a:buNone/>
            </a:pPr>
            <a:r>
              <a:rPr lang="en-US" sz="1600" dirty="0" smtClean="0"/>
              <a:t>a.sansome@ucl.ac.uk</a:t>
            </a:r>
          </a:p>
          <a:p>
            <a:pPr marL="0" indent="0">
              <a:buNone/>
            </a:pPr>
            <a:endParaRPr lang="en-US" sz="2400" dirty="0" smtClean="0"/>
          </a:p>
          <a:p>
            <a:pPr marL="0" indent="0">
              <a:buNone/>
            </a:pPr>
            <a:endParaRPr lang="en-US" sz="2400" dirty="0"/>
          </a:p>
          <a:p>
            <a:pPr marL="0" indent="0">
              <a:buNone/>
            </a:pPr>
            <a:r>
              <a:rPr lang="en-US" sz="2400" dirty="0" smtClean="0"/>
              <a:t>       Apryl Price</a:t>
            </a:r>
          </a:p>
          <a:p>
            <a:pPr marL="0" indent="0">
              <a:buNone/>
            </a:pPr>
            <a:r>
              <a:rPr lang="en-US" sz="1600" dirty="0" smtClean="0"/>
              <a:t>          Head of Acquisitions and Development</a:t>
            </a:r>
            <a:endParaRPr lang="en-US" sz="1600" dirty="0"/>
          </a:p>
          <a:p>
            <a:pPr marL="0" indent="0">
              <a:buNone/>
            </a:pPr>
            <a:r>
              <a:rPr lang="en-US" sz="1600" dirty="0" smtClean="0"/>
              <a:t>          University of North Florida</a:t>
            </a:r>
          </a:p>
          <a:p>
            <a:pPr marL="0" indent="0">
              <a:buNone/>
            </a:pPr>
            <a:r>
              <a:rPr lang="en-US" sz="1600" dirty="0" smtClean="0"/>
              <a:t>          a.price@unf.edu</a:t>
            </a:r>
            <a:endParaRPr lang="en-US" sz="1600" dirty="0"/>
          </a:p>
          <a:p>
            <a:pPr marL="0" indent="0">
              <a:buNone/>
            </a:pPr>
            <a:endParaRPr lang="en-US" sz="2400" dirty="0" smtClean="0"/>
          </a:p>
          <a:p>
            <a:pPr marL="0" indent="0">
              <a:buNone/>
            </a:pPr>
            <a:endParaRPr lang="en-US" sz="2400" dirty="0" smtClean="0"/>
          </a:p>
          <a:p>
            <a:pPr marL="0" indent="0">
              <a:buNone/>
            </a:pPr>
            <a:r>
              <a:rPr lang="en-US" sz="2400" dirty="0" smtClean="0"/>
              <a:t>        Don Gallagher</a:t>
            </a:r>
          </a:p>
          <a:p>
            <a:pPr marL="0" indent="0">
              <a:buNone/>
            </a:pPr>
            <a:r>
              <a:rPr lang="en-US" sz="1600" dirty="0" smtClean="0"/>
              <a:t>            Senior Library Sales Representative</a:t>
            </a:r>
          </a:p>
          <a:p>
            <a:pPr marL="0" indent="0">
              <a:buNone/>
            </a:pPr>
            <a:r>
              <a:rPr lang="en-US" sz="1600" dirty="0" smtClean="0"/>
              <a:t>            Cambridge University Press</a:t>
            </a:r>
            <a:endParaRPr lang="en-US" sz="1600" dirty="0"/>
          </a:p>
          <a:p>
            <a:pPr marL="0" indent="0">
              <a:buNone/>
            </a:pPr>
            <a:r>
              <a:rPr lang="en-US" sz="1600" dirty="0" smtClean="0"/>
              <a:t>            dgallagher@Cambridge.org</a:t>
            </a:r>
            <a:endParaRPr lang="en-US" dirty="0" smtClean="0"/>
          </a:p>
          <a:p>
            <a:pPr marL="0" indent="0">
              <a:buNone/>
            </a:pPr>
            <a:endParaRPr lang="en-US" sz="2400" dirty="0"/>
          </a:p>
        </p:txBody>
      </p:sp>
    </p:spTree>
    <p:extLst>
      <p:ext uri="{BB962C8B-B14F-4D97-AF65-F5344CB8AC3E}">
        <p14:creationId xmlns:p14="http://schemas.microsoft.com/office/powerpoint/2010/main" val="14506672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Participants</a:t>
            </a:r>
            <a:endParaRPr lang="en-US" dirty="0"/>
          </a:p>
        </p:txBody>
      </p:sp>
      <p:sp>
        <p:nvSpPr>
          <p:cNvPr id="3" name="Content Placeholder 2"/>
          <p:cNvSpPr>
            <a:spLocks noGrp="1"/>
          </p:cNvSpPr>
          <p:nvPr>
            <p:ph idx="4294967295"/>
          </p:nvPr>
        </p:nvSpPr>
        <p:spPr>
          <a:xfrm>
            <a:off x="765175" y="1828800"/>
            <a:ext cx="8378825" cy="4038600"/>
          </a:xfrm>
        </p:spPr>
        <p:txBody>
          <a:bodyPr/>
          <a:lstStyle/>
          <a:p>
            <a:pPr marL="0" indent="0">
              <a:buNone/>
            </a:pPr>
            <a:endParaRPr lang="en-US" dirty="0"/>
          </a:p>
          <a:p>
            <a:pPr marL="0" indent="0">
              <a:buNone/>
            </a:pPr>
            <a:endParaRPr lang="en-US" dirty="0"/>
          </a:p>
          <a:p>
            <a:endParaRPr lang="en-US" dirty="0"/>
          </a:p>
        </p:txBody>
      </p:sp>
      <p:sp>
        <p:nvSpPr>
          <p:cNvPr id="4" name="Subtitle 2"/>
          <p:cNvSpPr txBox="1">
            <a:spLocks/>
          </p:cNvSpPr>
          <p:nvPr/>
        </p:nvSpPr>
        <p:spPr>
          <a:xfrm>
            <a:off x="1" y="1412776"/>
            <a:ext cx="9144000" cy="4988024"/>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smtClean="0"/>
              <a:t>Nathan Turner</a:t>
            </a:r>
          </a:p>
          <a:p>
            <a:pPr marL="0" indent="0">
              <a:buNone/>
            </a:pPr>
            <a:r>
              <a:rPr lang="en-US" sz="1600" dirty="0" smtClean="0"/>
              <a:t>Senior Library Sales Executive  </a:t>
            </a:r>
          </a:p>
          <a:p>
            <a:pPr marL="0" indent="0">
              <a:buNone/>
            </a:pPr>
            <a:r>
              <a:rPr lang="en-US" sz="1600" dirty="0" smtClean="0"/>
              <a:t>Cambridge University Press  </a:t>
            </a:r>
          </a:p>
          <a:p>
            <a:pPr marL="0" indent="0">
              <a:buNone/>
            </a:pPr>
            <a:r>
              <a:rPr lang="en-US" sz="1600" dirty="0" smtClean="0"/>
              <a:t>nturner@cambridge.org</a:t>
            </a:r>
          </a:p>
          <a:p>
            <a:pPr marL="0" indent="0">
              <a:buNone/>
            </a:pPr>
            <a:endParaRPr lang="en-US" sz="2400" dirty="0" smtClean="0"/>
          </a:p>
          <a:p>
            <a:pPr marL="0" indent="0">
              <a:buNone/>
            </a:pPr>
            <a:endParaRPr lang="en-US" sz="2400" dirty="0"/>
          </a:p>
          <a:p>
            <a:pPr marL="0" indent="0">
              <a:buNone/>
            </a:pPr>
            <a:r>
              <a:rPr lang="en-US" sz="2400" dirty="0" smtClean="0"/>
              <a:t>Anna Sansome</a:t>
            </a:r>
          </a:p>
          <a:p>
            <a:pPr marL="0" indent="0">
              <a:buNone/>
            </a:pPr>
            <a:r>
              <a:rPr lang="en-US" sz="1600" dirty="0" smtClean="0"/>
              <a:t>E-Resources Librarian (Development)</a:t>
            </a:r>
          </a:p>
          <a:p>
            <a:pPr marL="0" indent="0">
              <a:buNone/>
            </a:pPr>
            <a:r>
              <a:rPr lang="en-US" sz="1600" dirty="0" smtClean="0"/>
              <a:t>University College London Library Services</a:t>
            </a:r>
            <a:endParaRPr lang="en-US" sz="1600" dirty="0"/>
          </a:p>
          <a:p>
            <a:pPr marL="0" indent="0">
              <a:buNone/>
            </a:pPr>
            <a:r>
              <a:rPr lang="en-US" sz="1600" dirty="0" smtClean="0"/>
              <a:t>a.sansome@ucl.ac.uk</a:t>
            </a:r>
          </a:p>
          <a:p>
            <a:pPr marL="0" indent="0">
              <a:buNone/>
            </a:pPr>
            <a:endParaRPr lang="en-US" sz="2400" dirty="0" smtClean="0"/>
          </a:p>
          <a:p>
            <a:pPr marL="0" indent="0">
              <a:buNone/>
            </a:pPr>
            <a:endParaRPr lang="en-US" sz="2400" dirty="0"/>
          </a:p>
          <a:p>
            <a:pPr marL="0" indent="0">
              <a:buNone/>
            </a:pPr>
            <a:r>
              <a:rPr lang="en-US" sz="2400" dirty="0" smtClean="0"/>
              <a:t>       Apryl Price</a:t>
            </a:r>
          </a:p>
          <a:p>
            <a:pPr marL="0" indent="0">
              <a:buNone/>
            </a:pPr>
            <a:r>
              <a:rPr lang="en-US" sz="1600" dirty="0" smtClean="0"/>
              <a:t>          Head of Acquisitions and Development</a:t>
            </a:r>
            <a:endParaRPr lang="en-US" sz="1600" dirty="0"/>
          </a:p>
          <a:p>
            <a:pPr marL="0" indent="0">
              <a:buNone/>
            </a:pPr>
            <a:r>
              <a:rPr lang="en-US" sz="1600" dirty="0" smtClean="0"/>
              <a:t>          University of North Florida</a:t>
            </a:r>
          </a:p>
          <a:p>
            <a:pPr marL="0" indent="0">
              <a:buNone/>
            </a:pPr>
            <a:r>
              <a:rPr lang="en-US" sz="1600" dirty="0" smtClean="0"/>
              <a:t>          a.price@unf.edu</a:t>
            </a:r>
            <a:endParaRPr lang="en-US" sz="1600" dirty="0"/>
          </a:p>
          <a:p>
            <a:pPr marL="0" indent="0">
              <a:buNone/>
            </a:pPr>
            <a:endParaRPr lang="en-US" sz="2400" dirty="0" smtClean="0"/>
          </a:p>
          <a:p>
            <a:pPr marL="0" indent="0">
              <a:buNone/>
            </a:pPr>
            <a:endParaRPr lang="en-US" sz="2400" dirty="0" smtClean="0"/>
          </a:p>
          <a:p>
            <a:pPr marL="0" indent="0">
              <a:buNone/>
            </a:pPr>
            <a:r>
              <a:rPr lang="en-US" sz="2400" dirty="0" smtClean="0"/>
              <a:t>        Don Gallagher</a:t>
            </a:r>
          </a:p>
          <a:p>
            <a:pPr marL="0" indent="0">
              <a:buNone/>
            </a:pPr>
            <a:r>
              <a:rPr lang="en-US" sz="1600" dirty="0" smtClean="0"/>
              <a:t>            Senior Library Sales Representative</a:t>
            </a:r>
          </a:p>
          <a:p>
            <a:pPr marL="0" indent="0">
              <a:buNone/>
            </a:pPr>
            <a:r>
              <a:rPr lang="en-US" sz="1600" dirty="0" smtClean="0"/>
              <a:t>            Cambridge University Press</a:t>
            </a:r>
            <a:endParaRPr lang="en-US" sz="1600" dirty="0"/>
          </a:p>
          <a:p>
            <a:pPr marL="0" indent="0">
              <a:buNone/>
            </a:pPr>
            <a:r>
              <a:rPr lang="en-US" sz="1600" dirty="0" smtClean="0"/>
              <a:t>            dgallagher@Cambridge.org</a:t>
            </a:r>
            <a:endParaRPr lang="en-US" dirty="0" smtClean="0"/>
          </a:p>
          <a:p>
            <a:pPr marL="0" indent="0">
              <a:buNone/>
            </a:pPr>
            <a:endParaRPr lang="en-US" sz="2400" dirty="0"/>
          </a:p>
        </p:txBody>
      </p:sp>
    </p:spTree>
    <p:extLst>
      <p:ext uri="{BB962C8B-B14F-4D97-AF65-F5344CB8AC3E}">
        <p14:creationId xmlns:p14="http://schemas.microsoft.com/office/powerpoint/2010/main" val="1837777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Can anyone share their own experiences with EBA or collaborative use-driven programs?  </a:t>
            </a:r>
          </a:p>
          <a:p>
            <a:endParaRPr lang="en-US" dirty="0" smtClean="0"/>
          </a:p>
          <a:p>
            <a:r>
              <a:rPr lang="en-US" dirty="0"/>
              <a:t>Any advice as to what a library or publisher can do to make these programs or collaborative efforts successful?</a:t>
            </a:r>
          </a:p>
          <a:p>
            <a:endParaRPr lang="en-US" dirty="0"/>
          </a:p>
        </p:txBody>
      </p:sp>
    </p:spTree>
    <p:extLst>
      <p:ext uri="{BB962C8B-B14F-4D97-AF65-F5344CB8AC3E}">
        <p14:creationId xmlns:p14="http://schemas.microsoft.com/office/powerpoint/2010/main" val="689669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EBA in the UK</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91126612"/>
              </p:ext>
            </p:extLst>
          </p:nvPr>
        </p:nvGraphicFramePr>
        <p:xfrm>
          <a:off x="765175" y="1484784"/>
          <a:ext cx="8378825"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3091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More direct conversation between libraries and </a:t>
            </a:r>
            <a:r>
              <a:rPr lang="en-GB" dirty="0" smtClean="0"/>
              <a:t>publishers</a:t>
            </a:r>
            <a:endParaRPr lang="en-US" dirty="0" smtClean="0"/>
          </a:p>
          <a:p>
            <a:r>
              <a:rPr lang="en-US" dirty="0" smtClean="0"/>
              <a:t>Regular EBA Forums</a:t>
            </a:r>
          </a:p>
          <a:p>
            <a:r>
              <a:rPr lang="en-GB" dirty="0"/>
              <a:t>Influencing the direction of </a:t>
            </a:r>
            <a:r>
              <a:rPr lang="en-GB" dirty="0" smtClean="0"/>
              <a:t>publishing/digitisation</a:t>
            </a:r>
            <a:endParaRPr lang="en-US" dirty="0" smtClean="0"/>
          </a:p>
          <a:p>
            <a:r>
              <a:rPr lang="en-GB" dirty="0" smtClean="0"/>
              <a:t>Libraries </a:t>
            </a:r>
            <a:r>
              <a:rPr lang="en-GB" dirty="0"/>
              <a:t>are engaging more </a:t>
            </a:r>
            <a:r>
              <a:rPr lang="en-GB" dirty="0" smtClean="0"/>
              <a:t>with our </a:t>
            </a:r>
            <a:r>
              <a:rPr lang="en-GB" dirty="0"/>
              <a:t>platform </a:t>
            </a:r>
            <a:endParaRPr lang="en-GB" dirty="0" smtClean="0"/>
          </a:p>
          <a:p>
            <a:r>
              <a:rPr lang="en-GB" dirty="0" smtClean="0"/>
              <a:t>Increased importance of discoverability</a:t>
            </a:r>
          </a:p>
          <a:p>
            <a:endParaRPr lang="en-US" dirty="0"/>
          </a:p>
        </p:txBody>
      </p:sp>
      <p:sp>
        <p:nvSpPr>
          <p:cNvPr id="4" name="Title 3"/>
          <p:cNvSpPr>
            <a:spLocks noGrp="1"/>
          </p:cNvSpPr>
          <p:nvPr>
            <p:ph type="title"/>
          </p:nvPr>
        </p:nvSpPr>
        <p:spPr/>
        <p:txBody>
          <a:bodyPr/>
          <a:lstStyle/>
          <a:p>
            <a:r>
              <a:rPr lang="en-US" dirty="0" smtClean="0"/>
              <a:t>EBA Shaping things at Cambridge</a:t>
            </a:r>
            <a:endParaRPr lang="en-US" dirty="0"/>
          </a:p>
        </p:txBody>
      </p:sp>
    </p:spTree>
    <p:extLst>
      <p:ext uri="{BB962C8B-B14F-4D97-AF65-F5344CB8AC3E}">
        <p14:creationId xmlns:p14="http://schemas.microsoft.com/office/powerpoint/2010/main" val="1141471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eBook MARC Records at Cambridge</a:t>
            </a:r>
            <a:endParaRPr lang="en-GB" dirty="0"/>
          </a:p>
        </p:txBody>
      </p:sp>
      <p:sp>
        <p:nvSpPr>
          <p:cNvPr id="3" name="Content Placeholder 2"/>
          <p:cNvSpPr>
            <a:spLocks noGrp="1"/>
          </p:cNvSpPr>
          <p:nvPr>
            <p:ph idx="1"/>
          </p:nvPr>
        </p:nvSpPr>
        <p:spPr/>
        <p:txBody>
          <a:bodyPr/>
          <a:lstStyle/>
          <a:p>
            <a:pPr marL="0" indent="0">
              <a:buNone/>
            </a:pPr>
            <a:r>
              <a:rPr lang="en-GB" sz="2000" dirty="0"/>
              <a:t>LC and Dewey Classification numbers (050 and 082 fields)</a:t>
            </a:r>
          </a:p>
          <a:p>
            <a:pPr marL="0" indent="0">
              <a:buNone/>
            </a:pPr>
            <a:r>
              <a:rPr lang="en-GB" sz="2000" dirty="0"/>
              <a:t>LC Subject Headings (600, 610, 611, 630, 650 and 651 fields)</a:t>
            </a:r>
          </a:p>
          <a:p>
            <a:pPr marL="0" indent="0">
              <a:buNone/>
            </a:pPr>
            <a:r>
              <a:rPr lang="en-GB" sz="2000" dirty="0"/>
              <a:t>LC Authorized forms of authors/editors’ names (100 and 700 fields)</a:t>
            </a:r>
          </a:p>
          <a:p>
            <a:pPr marL="0" indent="0">
              <a:buNone/>
            </a:pPr>
            <a:endParaRPr lang="en-GB" sz="2000" dirty="0"/>
          </a:p>
          <a:p>
            <a:pPr marL="0" indent="0">
              <a:buNone/>
            </a:pPr>
            <a:r>
              <a:rPr lang="en-GB" sz="2000" dirty="0"/>
              <a:t>Also, in </a:t>
            </a:r>
            <a:r>
              <a:rPr lang="en-GB" sz="2000" dirty="0" smtClean="0"/>
              <a:t>the </a:t>
            </a:r>
            <a:r>
              <a:rPr lang="en-GB" sz="2000" dirty="0"/>
              <a:t>records that require </a:t>
            </a:r>
            <a:r>
              <a:rPr lang="en-GB" sz="2000" dirty="0" smtClean="0"/>
              <a:t>them: </a:t>
            </a:r>
            <a:endParaRPr lang="en-GB" sz="2000" dirty="0"/>
          </a:p>
          <a:p>
            <a:pPr marL="0" indent="0">
              <a:buNone/>
            </a:pPr>
            <a:r>
              <a:rPr lang="en-GB" sz="2000" dirty="0"/>
              <a:t>Language and Geographical codes (041 and 043 fields)</a:t>
            </a:r>
          </a:p>
          <a:p>
            <a:pPr marL="0" indent="0">
              <a:buNone/>
            </a:pPr>
            <a:r>
              <a:rPr lang="en-GB" sz="2000" dirty="0"/>
              <a:t>LC Authorized forms of Series’ titles (490 and 830 fields)</a:t>
            </a:r>
          </a:p>
          <a:p>
            <a:pPr marL="0" indent="0">
              <a:buNone/>
            </a:pPr>
            <a:r>
              <a:rPr lang="en-GB" sz="2000" dirty="0"/>
              <a:t>Corporate or Conference entries (110 and 111 fields, 710 and 711 fields)</a:t>
            </a:r>
          </a:p>
          <a:p>
            <a:pPr marL="0" indent="0">
              <a:buNone/>
            </a:pPr>
            <a:r>
              <a:rPr lang="en-GB" sz="2000" dirty="0"/>
              <a:t>Title variants (130, 240 and 246 fields)</a:t>
            </a:r>
          </a:p>
          <a:p>
            <a:endParaRPr lang="en-GB" dirty="0"/>
          </a:p>
        </p:txBody>
      </p:sp>
    </p:spTree>
    <p:extLst>
      <p:ext uri="{BB962C8B-B14F-4D97-AF65-F5344CB8AC3E}">
        <p14:creationId xmlns:p14="http://schemas.microsoft.com/office/powerpoint/2010/main" val="3199524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716693" y="1828800"/>
            <a:ext cx="3979402" cy="4038600"/>
          </a:xfrm>
        </p:spPr>
      </p:pic>
      <p:sp>
        <p:nvSpPr>
          <p:cNvPr id="2" name="Title 1"/>
          <p:cNvSpPr>
            <a:spLocks noGrp="1"/>
          </p:cNvSpPr>
          <p:nvPr>
            <p:ph type="title"/>
          </p:nvPr>
        </p:nvSpPr>
        <p:spPr/>
        <p:txBody>
          <a:bodyPr/>
          <a:lstStyle/>
          <a:p>
            <a:r>
              <a:rPr lang="en-GB" dirty="0" smtClean="0"/>
              <a:t>EBA’s in the UK – Fast Facts</a:t>
            </a:r>
            <a:endParaRPr lang="en-GB" dirty="0"/>
          </a:p>
        </p:txBody>
      </p:sp>
      <p:sp>
        <p:nvSpPr>
          <p:cNvPr id="3" name="Content Placeholder 2"/>
          <p:cNvSpPr>
            <a:spLocks noGrp="1"/>
          </p:cNvSpPr>
          <p:nvPr>
            <p:ph sz="half" idx="1"/>
          </p:nvPr>
        </p:nvSpPr>
        <p:spPr>
          <a:xfrm>
            <a:off x="384175" y="1828800"/>
            <a:ext cx="5195937" cy="4038600"/>
          </a:xfrm>
        </p:spPr>
        <p:txBody>
          <a:bodyPr/>
          <a:lstStyle/>
          <a:p>
            <a:r>
              <a:rPr lang="en-GB" dirty="0" smtClean="0"/>
              <a:t>25% of institutions have tried one</a:t>
            </a:r>
          </a:p>
          <a:p>
            <a:r>
              <a:rPr lang="en-GB" dirty="0" smtClean="0"/>
              <a:t>Larger collections most common</a:t>
            </a:r>
          </a:p>
          <a:p>
            <a:r>
              <a:rPr lang="en-GB" dirty="0" smtClean="0"/>
              <a:t>Multiple years are popular </a:t>
            </a:r>
          </a:p>
          <a:p>
            <a:r>
              <a:rPr lang="en-GB" dirty="0" smtClean="0"/>
              <a:t>“Year end spend” ideal time</a:t>
            </a:r>
          </a:p>
          <a:p>
            <a:r>
              <a:rPr lang="en-GB" dirty="0" smtClean="0"/>
              <a:t>Often driven by NSS Scores</a:t>
            </a:r>
            <a:endParaRPr lang="en-GB" dirty="0"/>
          </a:p>
          <a:p>
            <a:pPr marL="0" indent="0">
              <a:buNone/>
            </a:pPr>
            <a:endParaRPr lang="en-GB" dirty="0"/>
          </a:p>
        </p:txBody>
      </p:sp>
    </p:spTree>
    <p:extLst>
      <p:ext uri="{BB962C8B-B14F-4D97-AF65-F5344CB8AC3E}">
        <p14:creationId xmlns:p14="http://schemas.microsoft.com/office/powerpoint/2010/main" val="1498196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3636" y="1074035"/>
            <a:ext cx="8078787" cy="591344"/>
          </a:xfrm>
        </p:spPr>
        <p:txBody>
          <a:bodyPr/>
          <a:lstStyle/>
          <a:p>
            <a:r>
              <a:rPr lang="en-US" dirty="0"/>
              <a:t>Reasons for choosing </a:t>
            </a:r>
            <a:r>
              <a:rPr lang="en-US" dirty="0" smtClean="0"/>
              <a:t>EBA</a:t>
            </a:r>
            <a:endParaRPr lang="en-US" dirty="0"/>
          </a:p>
        </p:txBody>
      </p:sp>
      <p:sp>
        <p:nvSpPr>
          <p:cNvPr id="3" name="Content Placeholder 2"/>
          <p:cNvSpPr>
            <a:spLocks noGrp="1"/>
          </p:cNvSpPr>
          <p:nvPr>
            <p:ph idx="1"/>
          </p:nvPr>
        </p:nvSpPr>
        <p:spPr>
          <a:xfrm>
            <a:off x="393598" y="2060848"/>
            <a:ext cx="8378825" cy="3600400"/>
          </a:xfrm>
        </p:spPr>
        <p:txBody>
          <a:bodyPr/>
          <a:lstStyle/>
          <a:p>
            <a:pPr lvl="0" defTabSz="457200" fontAlgn="auto">
              <a:spcBef>
                <a:spcPts val="0"/>
              </a:spcBef>
              <a:spcAft>
                <a:spcPts val="1200"/>
              </a:spcAft>
              <a:buSzTx/>
              <a:buFont typeface="Arial" panose="020B0604020202020204" pitchFamily="34" charset="0"/>
              <a:buChar char="•"/>
            </a:pPr>
            <a:r>
              <a:rPr lang="en-US" sz="2400" kern="1200" dirty="0">
                <a:solidFill>
                  <a:prstClr val="black"/>
                </a:solidFill>
                <a:latin typeface="Arial" panose="020B0604020202020204" pitchFamily="34" charset="0"/>
                <a:cs typeface="Arial" panose="020B0604020202020204" pitchFamily="34" charset="0"/>
              </a:rPr>
              <a:t>To find out whether our users actually do want e-books</a:t>
            </a:r>
          </a:p>
          <a:p>
            <a:pPr lvl="0" defTabSz="457200" fontAlgn="auto">
              <a:spcBef>
                <a:spcPts val="0"/>
              </a:spcBef>
              <a:spcAft>
                <a:spcPts val="1200"/>
              </a:spcAft>
              <a:buSzTx/>
              <a:buFont typeface="Arial" panose="020B0604020202020204" pitchFamily="34" charset="0"/>
              <a:buChar char="•"/>
            </a:pPr>
            <a:r>
              <a:rPr lang="en-US" sz="2400" kern="1200" dirty="0">
                <a:solidFill>
                  <a:prstClr val="black"/>
                </a:solidFill>
                <a:latin typeface="Arial" panose="020B0604020202020204" pitchFamily="34" charset="0"/>
                <a:cs typeface="Arial" panose="020B0604020202020204" pitchFamily="34" charset="0"/>
              </a:rPr>
              <a:t>To give users access to a “critical mass” of content</a:t>
            </a:r>
          </a:p>
          <a:p>
            <a:pPr lvl="0" defTabSz="457200" fontAlgn="auto">
              <a:spcBef>
                <a:spcPts val="0"/>
              </a:spcBef>
              <a:spcAft>
                <a:spcPts val="1200"/>
              </a:spcAft>
              <a:buSzTx/>
              <a:buFont typeface="Arial" panose="020B0604020202020204" pitchFamily="34" charset="0"/>
              <a:buChar char="•"/>
            </a:pPr>
            <a:r>
              <a:rPr lang="en-US" sz="2400" kern="1200" dirty="0">
                <a:solidFill>
                  <a:prstClr val="black"/>
                </a:solidFill>
                <a:latin typeface="Arial" panose="020B0604020202020204" pitchFamily="34" charset="0"/>
                <a:cs typeface="Arial" panose="020B0604020202020204" pitchFamily="34" charset="0"/>
              </a:rPr>
              <a:t>To be more agile in giving users what they want</a:t>
            </a:r>
          </a:p>
          <a:p>
            <a:pPr lvl="0" defTabSz="457200" fontAlgn="auto">
              <a:spcBef>
                <a:spcPts val="0"/>
              </a:spcBef>
              <a:spcAft>
                <a:spcPts val="1200"/>
              </a:spcAft>
              <a:buSzTx/>
              <a:buFont typeface="Arial" panose="020B0604020202020204" pitchFamily="34" charset="0"/>
              <a:buChar char="•"/>
            </a:pPr>
            <a:r>
              <a:rPr lang="en-US" sz="2400" kern="1200" dirty="0">
                <a:solidFill>
                  <a:prstClr val="black"/>
                </a:solidFill>
                <a:latin typeface="Arial" panose="020B0604020202020204" pitchFamily="34" charset="0"/>
                <a:cs typeface="Arial" panose="020B0604020202020204" pitchFamily="34" charset="0"/>
              </a:rPr>
              <a:t>To ensure spend on e-books is targeted towards what people actually want</a:t>
            </a:r>
          </a:p>
          <a:p>
            <a:pPr lvl="0" defTabSz="457200" fontAlgn="auto">
              <a:spcBef>
                <a:spcPts val="0"/>
              </a:spcBef>
              <a:spcAft>
                <a:spcPts val="1200"/>
              </a:spcAft>
              <a:buSzTx/>
              <a:buFont typeface="Arial" panose="020B0604020202020204" pitchFamily="34" charset="0"/>
              <a:buChar char="•"/>
            </a:pPr>
            <a:r>
              <a:rPr lang="en-US" sz="2400" kern="1200" dirty="0">
                <a:solidFill>
                  <a:prstClr val="black"/>
                </a:solidFill>
                <a:latin typeface="Arial" panose="020B0604020202020204" pitchFamily="34" charset="0"/>
                <a:cs typeface="Arial" panose="020B0604020202020204" pitchFamily="34" charset="0"/>
              </a:rPr>
              <a:t>To involve users directly in the selection of content</a:t>
            </a:r>
          </a:p>
          <a:p>
            <a:pPr lvl="0" defTabSz="457200" fontAlgn="auto">
              <a:spcBef>
                <a:spcPts val="0"/>
              </a:spcBef>
              <a:spcAft>
                <a:spcPts val="1200"/>
              </a:spcAft>
              <a:buSzTx/>
              <a:buFont typeface="Arial" panose="020B0604020202020204" pitchFamily="34" charset="0"/>
              <a:buChar char="•"/>
            </a:pPr>
            <a:r>
              <a:rPr lang="en-US" sz="2400" kern="1200" dirty="0">
                <a:solidFill>
                  <a:prstClr val="black"/>
                </a:solidFill>
                <a:latin typeface="Arial" panose="020B0604020202020204" pitchFamily="34" charset="0"/>
                <a:cs typeface="Arial" panose="020B0604020202020204" pitchFamily="34" charset="0"/>
              </a:rPr>
              <a:t>To try to meet known and unknown unknowns</a:t>
            </a:r>
          </a:p>
          <a:p>
            <a:endParaRPr lang="en-US" dirty="0"/>
          </a:p>
        </p:txBody>
      </p:sp>
      <p:pic>
        <p:nvPicPr>
          <p:cNvPr id="4" name="Picture 3"/>
          <p:cNvPicPr>
            <a:picLocks/>
          </p:cNvPicPr>
          <p:nvPr/>
        </p:nvPicPr>
        <p:blipFill>
          <a:blip r:embed="rId3"/>
          <a:stretch>
            <a:fillRect/>
          </a:stretch>
        </p:blipFill>
        <p:spPr>
          <a:xfrm>
            <a:off x="0" y="0"/>
            <a:ext cx="9144000" cy="755999"/>
          </a:xfrm>
          <a:prstGeom prst="rect">
            <a:avLst/>
          </a:prstGeom>
        </p:spPr>
      </p:pic>
    </p:spTree>
    <p:extLst>
      <p:ext uri="{BB962C8B-B14F-4D97-AF65-F5344CB8AC3E}">
        <p14:creationId xmlns:p14="http://schemas.microsoft.com/office/powerpoint/2010/main" val="33317912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4175" y="1484784"/>
            <a:ext cx="8378825" cy="4382616"/>
          </a:xfrm>
        </p:spPr>
        <p:txBody>
          <a:bodyPr/>
          <a:lstStyle/>
          <a:p>
            <a:r>
              <a:rPr lang="en-US" sz="2400" dirty="0" smtClean="0"/>
              <a:t>Year 1 (09/2015-08/2016)</a:t>
            </a:r>
          </a:p>
          <a:p>
            <a:pPr lvl="1"/>
            <a:r>
              <a:rPr lang="en-GB" dirty="0" smtClean="0"/>
              <a:t>21,000+ e-books available by 08/2016</a:t>
            </a:r>
          </a:p>
          <a:p>
            <a:pPr lvl="1"/>
            <a:r>
              <a:rPr lang="en-GB" dirty="0" smtClean="0"/>
              <a:t>197,538 section requests</a:t>
            </a:r>
          </a:p>
          <a:p>
            <a:pPr lvl="1"/>
            <a:r>
              <a:rPr lang="en-GB" dirty="0" smtClean="0"/>
              <a:t>11,212 e-books used at least once</a:t>
            </a:r>
          </a:p>
          <a:p>
            <a:pPr lvl="1"/>
            <a:r>
              <a:rPr lang="en-GB" dirty="0" smtClean="0"/>
              <a:t>479 titles purchased</a:t>
            </a:r>
          </a:p>
          <a:p>
            <a:r>
              <a:rPr lang="en-US" sz="2400" dirty="0"/>
              <a:t>Year </a:t>
            </a:r>
            <a:r>
              <a:rPr lang="en-US" sz="2400" dirty="0" smtClean="0"/>
              <a:t>2 </a:t>
            </a:r>
            <a:r>
              <a:rPr lang="en-US" sz="2400" dirty="0"/>
              <a:t>(</a:t>
            </a:r>
            <a:r>
              <a:rPr lang="en-US" sz="2400" dirty="0" smtClean="0"/>
              <a:t>09/2016-08/2017)</a:t>
            </a:r>
            <a:endParaRPr lang="en-US" sz="2400" dirty="0"/>
          </a:p>
          <a:p>
            <a:pPr lvl="1"/>
            <a:r>
              <a:rPr lang="en-US" dirty="0" smtClean="0"/>
              <a:t>21,500+ </a:t>
            </a:r>
            <a:r>
              <a:rPr lang="en-US" dirty="0"/>
              <a:t>e-books available by </a:t>
            </a:r>
            <a:r>
              <a:rPr lang="en-US" dirty="0" smtClean="0"/>
              <a:t>08/2017</a:t>
            </a:r>
            <a:endParaRPr lang="en-US" dirty="0"/>
          </a:p>
          <a:p>
            <a:pPr lvl="1"/>
            <a:r>
              <a:rPr lang="en-US" dirty="0" smtClean="0"/>
              <a:t>297,410 </a:t>
            </a:r>
            <a:r>
              <a:rPr lang="en-US" dirty="0"/>
              <a:t>section requests</a:t>
            </a:r>
          </a:p>
          <a:p>
            <a:pPr lvl="1"/>
            <a:r>
              <a:rPr lang="en-US" dirty="0" smtClean="0"/>
              <a:t>12,321 </a:t>
            </a:r>
            <a:r>
              <a:rPr lang="en-US" dirty="0"/>
              <a:t>e-books used at least </a:t>
            </a:r>
            <a:r>
              <a:rPr lang="en-US" dirty="0" smtClean="0"/>
              <a:t>once</a:t>
            </a:r>
          </a:p>
          <a:p>
            <a:r>
              <a:rPr lang="en-US" sz="2400" dirty="0" smtClean="0"/>
              <a:t>Of the e-books purchased in Y1, 454 used at least once in Y2, 56,048 section requests</a:t>
            </a:r>
          </a:p>
          <a:p>
            <a:endParaRPr lang="en-US" dirty="0"/>
          </a:p>
        </p:txBody>
      </p:sp>
      <p:sp>
        <p:nvSpPr>
          <p:cNvPr id="4" name="Title 3"/>
          <p:cNvSpPr>
            <a:spLocks noGrp="1"/>
          </p:cNvSpPr>
          <p:nvPr>
            <p:ph type="title"/>
          </p:nvPr>
        </p:nvSpPr>
        <p:spPr>
          <a:xfrm>
            <a:off x="684213" y="908720"/>
            <a:ext cx="8078787" cy="767680"/>
          </a:xfrm>
        </p:spPr>
        <p:txBody>
          <a:bodyPr/>
          <a:lstStyle/>
          <a:p>
            <a:r>
              <a:rPr lang="en-US" dirty="0" smtClean="0"/>
              <a:t>The results from our CUP EBA……</a:t>
            </a:r>
            <a:endParaRPr lang="en-US" dirty="0"/>
          </a:p>
        </p:txBody>
      </p:sp>
      <p:pic>
        <p:nvPicPr>
          <p:cNvPr id="5" name="Picture 4"/>
          <p:cNvPicPr>
            <a:picLocks/>
          </p:cNvPicPr>
          <p:nvPr/>
        </p:nvPicPr>
        <p:blipFill>
          <a:blip r:embed="rId3"/>
          <a:stretch>
            <a:fillRect/>
          </a:stretch>
        </p:blipFill>
        <p:spPr>
          <a:xfrm>
            <a:off x="0" y="0"/>
            <a:ext cx="9144000" cy="755999"/>
          </a:xfrm>
          <a:prstGeom prst="rect">
            <a:avLst/>
          </a:prstGeom>
        </p:spPr>
      </p:pic>
    </p:spTree>
    <p:extLst>
      <p:ext uri="{BB962C8B-B14F-4D97-AF65-F5344CB8AC3E}">
        <p14:creationId xmlns:p14="http://schemas.microsoft.com/office/powerpoint/2010/main" val="1052258895"/>
      </p:ext>
    </p:extLst>
  </p:cSld>
  <p:clrMapOvr>
    <a:masterClrMapping/>
  </p:clrMapOvr>
  <p:timing>
    <p:tnLst>
      <p:par>
        <p:cTn id="1" dur="indefinite" restart="never" nodeType="tmRoot"/>
      </p:par>
    </p:tnLst>
  </p:timing>
</p:sld>
</file>

<file path=ppt/theme/theme1.xml><?xml version="1.0" encoding="utf-8"?>
<a:theme xmlns:a="http://schemas.openxmlformats.org/drawingml/2006/main" name="Cambridge">
  <a:themeElements>
    <a:clrScheme name="">
      <a:dk1>
        <a:srgbClr val="000000"/>
      </a:dk1>
      <a:lt1>
        <a:srgbClr val="FFFFFF"/>
      </a:lt1>
      <a:dk2>
        <a:srgbClr val="818180"/>
      </a:dk2>
      <a:lt2>
        <a:srgbClr val="808080"/>
      </a:lt2>
      <a:accent1>
        <a:srgbClr val="E6E6E6"/>
      </a:accent1>
      <a:accent2>
        <a:srgbClr val="333399"/>
      </a:accent2>
      <a:accent3>
        <a:srgbClr val="FFFFFF"/>
      </a:accent3>
      <a:accent4>
        <a:srgbClr val="000000"/>
      </a:accent4>
      <a:accent5>
        <a:srgbClr val="F0F0F0"/>
      </a:accent5>
      <a:accent6>
        <a:srgbClr val="2D2D8A"/>
      </a:accent6>
      <a:hlink>
        <a:srgbClr val="009999"/>
      </a:hlink>
      <a:folHlink>
        <a:srgbClr val="99CC00"/>
      </a:folHlink>
    </a:clrScheme>
    <a:fontScheme name="Office Theme">
      <a:majorFont>
        <a:latin typeface="Frutiger LT Std 45 Light"/>
        <a:ea typeface=""/>
        <a:cs typeface=""/>
      </a:majorFont>
      <a:minorFont>
        <a:latin typeface="Frutiger LT Std 55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Pct val="100000"/>
          <a:buFont typeface="Times" pitchFamily="-96" charset="0"/>
          <a:buNone/>
          <a:tabLst/>
          <a:defRPr kumimoji="0" lang="en-GB" altLang="en-US" sz="2800" b="0" i="0" u="none" strike="noStrike" cap="none" normalizeH="0" baseline="0" smtClean="0">
            <a:ln>
              <a:noFill/>
            </a:ln>
            <a:solidFill>
              <a:schemeClr val="bg1"/>
            </a:solidFill>
            <a:effectLst/>
            <a:latin typeface="Frutiger LT Std 45 Light"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Pct val="100000"/>
          <a:buFont typeface="Times" pitchFamily="-96" charset="0"/>
          <a:buNone/>
          <a:tabLst/>
          <a:defRPr kumimoji="0" lang="en-GB" altLang="en-US" sz="2800" b="0" i="0" u="none" strike="noStrike" cap="none" normalizeH="0" baseline="0" smtClean="0">
            <a:ln>
              <a:noFill/>
            </a:ln>
            <a:solidFill>
              <a:schemeClr val="bg1"/>
            </a:solidFill>
            <a:effectLst/>
            <a:latin typeface="Frutiger LT Std 45 Light" pitchFamily="34"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Cambridge</Template>
  <TotalTime>8916</TotalTime>
  <Words>1442</Words>
  <Application>Microsoft Office PowerPoint</Application>
  <PresentationFormat>On-screen Show (4:3)</PresentationFormat>
  <Paragraphs>181</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Cambridge</vt:lpstr>
      <vt:lpstr>A Little EBA’LL Do Ya:</vt:lpstr>
      <vt:lpstr>Participants</vt:lpstr>
      <vt:lpstr>PowerPoint Presentation</vt:lpstr>
      <vt:lpstr>EBA in the UK</vt:lpstr>
      <vt:lpstr>EBA Shaping things at Cambridge</vt:lpstr>
      <vt:lpstr>eBook MARC Records at Cambridge</vt:lpstr>
      <vt:lpstr>EBA’s in the UK – Fast Facts</vt:lpstr>
      <vt:lpstr>Reasons for choosing EBA</vt:lpstr>
      <vt:lpstr>The results from our CUP EBA……</vt:lpstr>
      <vt:lpstr>Surprising (and not so surprising….)</vt:lpstr>
      <vt:lpstr>Challenges and looking to the future</vt:lpstr>
      <vt:lpstr>Why try EBA?</vt:lpstr>
      <vt:lpstr>Challenges</vt:lpstr>
      <vt:lpstr>Moving forward</vt:lpstr>
      <vt:lpstr>EBA Process</vt:lpstr>
      <vt:lpstr>Who Has EBA?</vt:lpstr>
      <vt:lpstr>Thank You!</vt:lpstr>
    </vt:vector>
  </TitlesOfParts>
  <Company>Cambridge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Sykes</dc:creator>
  <cp:lastModifiedBy>Corporate Edition</cp:lastModifiedBy>
  <cp:revision>657</cp:revision>
  <cp:lastPrinted>2014-04-04T10:12:37Z</cp:lastPrinted>
  <dcterms:created xsi:type="dcterms:W3CDTF">2013-08-30T10:49:54Z</dcterms:created>
  <dcterms:modified xsi:type="dcterms:W3CDTF">2017-11-21T20:36:17Z</dcterms:modified>
</cp:coreProperties>
</file>