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3" r:id="rId3"/>
    <p:sldId id="266" r:id="rId4"/>
    <p:sldId id="267" r:id="rId5"/>
    <p:sldId id="268" r:id="rId6"/>
    <p:sldId id="270" r:id="rId7"/>
    <p:sldId id="271" r:id="rId8"/>
    <p:sldId id="269" r:id="rId9"/>
    <p:sldId id="272" r:id="rId10"/>
    <p:sldId id="257" r:id="rId11"/>
    <p:sldId id="258" r:id="rId12"/>
    <p:sldId id="259" r:id="rId13"/>
    <p:sldId id="260" r:id="rId14"/>
    <p:sldId id="261" r:id="rId15"/>
    <p:sldId id="263" r:id="rId16"/>
    <p:sldId id="264" r:id="rId17"/>
    <p:sldId id="26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76727" autoAdjust="0"/>
  </p:normalViewPr>
  <p:slideViewPr>
    <p:cSldViewPr snapToGrid="0">
      <p:cViewPr varScale="1">
        <p:scale>
          <a:sx n="72" d="100"/>
          <a:sy n="72" d="100"/>
        </p:scale>
        <p:origin x="8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462FB-C173-4426-8FD7-F675606DE2F1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9519-C501-4B80-B5BB-BB515D627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1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Put the presentation somewhere and also the recording of the session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4BBE5-010A-9E46-8DBD-2EE06D3E65D4}" type="slidenum">
              <a:rPr lang="en-US" altLang="x-none" smtClean="0"/>
              <a:pPr/>
              <a:t>3</a:t>
            </a:fld>
            <a:endParaRPr lang="en-US" altLang="x-none" sz="12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someone watches part of a video</a:t>
            </a:r>
            <a:r>
              <a:rPr lang="en-GB" baseline="0" dirty="0" smtClean="0"/>
              <a:t> is that included in an investigation?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B9519-C501-4B80-B5BB-BB515D62700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007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4BBE5-010A-9E46-8DBD-2EE06D3E65D4}" type="slidenum">
              <a:rPr lang="en-US" altLang="x-none" smtClean="0"/>
              <a:pPr/>
              <a:t>5</a:t>
            </a:fld>
            <a:endParaRPr lang="en-US" altLang="x-none" sz="12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5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I’ll highlight which ones these are and</a:t>
            </a:r>
            <a:r>
              <a:rPr lang="en-GB" baseline="0" dirty="0" smtClean="0"/>
              <a:t> it does say in the header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B9519-C501-4B80-B5BB-BB515D62700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66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4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1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01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resentation2-shield2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7" y="4203"/>
            <a:ext cx="12240684" cy="688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Powerpoint1-shield-logo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033" y="6019802"/>
            <a:ext cx="2624667" cy="55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7368" y="2590800"/>
            <a:ext cx="11366977" cy="1143000"/>
          </a:xfrm>
        </p:spPr>
        <p:txBody>
          <a:bodyPr/>
          <a:lstStyle>
            <a:lvl1pPr>
              <a:defRPr sz="4533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07367" y="4114800"/>
            <a:ext cx="11366977" cy="1752600"/>
          </a:xfrm>
        </p:spPr>
        <p:txBody>
          <a:bodyPr/>
          <a:lstStyle>
            <a:lvl1pPr marL="0" indent="0">
              <a:buFont typeface="Times" charset="0"/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5437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94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53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67"/>
            </a:lvl1pPr>
            <a:lvl2pPr marL="519598" indent="0">
              <a:buNone/>
              <a:defRPr sz="2000"/>
            </a:lvl2pPr>
            <a:lvl3pPr marL="1039195" indent="0">
              <a:buNone/>
              <a:defRPr sz="1867"/>
            </a:lvl3pPr>
            <a:lvl4pPr marL="1558792" indent="0">
              <a:buNone/>
              <a:defRPr sz="1600"/>
            </a:lvl4pPr>
            <a:lvl5pPr marL="2078388" indent="0">
              <a:buNone/>
              <a:defRPr sz="1600"/>
            </a:lvl5pPr>
            <a:lvl6pPr marL="2597986" indent="0">
              <a:buNone/>
              <a:defRPr sz="1600"/>
            </a:lvl6pPr>
            <a:lvl7pPr marL="3117583" indent="0">
              <a:buNone/>
              <a:defRPr sz="1600"/>
            </a:lvl7pPr>
            <a:lvl8pPr marL="3637180" indent="0">
              <a:buNone/>
              <a:defRPr sz="1600"/>
            </a:lvl8pPr>
            <a:lvl9pPr marL="4156776" indent="0">
              <a:buNone/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86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235" y="1828800"/>
            <a:ext cx="5484284" cy="40386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9717" y="1828800"/>
            <a:ext cx="5484283" cy="40386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8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598" indent="0">
              <a:buNone/>
              <a:defRPr sz="2267" b="1"/>
            </a:lvl2pPr>
            <a:lvl3pPr marL="1039195" indent="0">
              <a:buNone/>
              <a:defRPr sz="2000" b="1"/>
            </a:lvl3pPr>
            <a:lvl4pPr marL="1558792" indent="0">
              <a:buNone/>
              <a:defRPr sz="1867" b="1"/>
            </a:lvl4pPr>
            <a:lvl5pPr marL="2078388" indent="0">
              <a:buNone/>
              <a:defRPr sz="1867" b="1"/>
            </a:lvl5pPr>
            <a:lvl6pPr marL="2597986" indent="0">
              <a:buNone/>
              <a:defRPr sz="1867" b="1"/>
            </a:lvl6pPr>
            <a:lvl7pPr marL="3117583" indent="0">
              <a:buNone/>
              <a:defRPr sz="1867" b="1"/>
            </a:lvl7pPr>
            <a:lvl8pPr marL="3637180" indent="0">
              <a:buNone/>
              <a:defRPr sz="1867" b="1"/>
            </a:lvl8pPr>
            <a:lvl9pPr marL="4156776" indent="0">
              <a:buNone/>
              <a:defRPr sz="186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598" indent="0">
              <a:buNone/>
              <a:defRPr sz="2267" b="1"/>
            </a:lvl2pPr>
            <a:lvl3pPr marL="1039195" indent="0">
              <a:buNone/>
              <a:defRPr sz="2000" b="1"/>
            </a:lvl3pPr>
            <a:lvl4pPr marL="1558792" indent="0">
              <a:buNone/>
              <a:defRPr sz="1867" b="1"/>
            </a:lvl4pPr>
            <a:lvl5pPr marL="2078388" indent="0">
              <a:buNone/>
              <a:defRPr sz="1867" b="1"/>
            </a:lvl5pPr>
            <a:lvl6pPr marL="2597986" indent="0">
              <a:buNone/>
              <a:defRPr sz="1867" b="1"/>
            </a:lvl6pPr>
            <a:lvl7pPr marL="3117583" indent="0">
              <a:buNone/>
              <a:defRPr sz="1867" b="1"/>
            </a:lvl7pPr>
            <a:lvl8pPr marL="3637180" indent="0">
              <a:buNone/>
              <a:defRPr sz="1867" b="1"/>
            </a:lvl8pPr>
            <a:lvl9pPr marL="4156776" indent="0">
              <a:buNone/>
              <a:defRPr sz="186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94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95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38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9598" indent="0">
              <a:buNone/>
              <a:defRPr sz="1333"/>
            </a:lvl2pPr>
            <a:lvl3pPr marL="1039195" indent="0">
              <a:buNone/>
              <a:defRPr sz="1200"/>
            </a:lvl3pPr>
            <a:lvl4pPr marL="1558792" indent="0">
              <a:buNone/>
              <a:defRPr sz="1067"/>
            </a:lvl4pPr>
            <a:lvl5pPr marL="2078388" indent="0">
              <a:buNone/>
              <a:defRPr sz="1067"/>
            </a:lvl5pPr>
            <a:lvl6pPr marL="2597986" indent="0">
              <a:buNone/>
              <a:defRPr sz="1067"/>
            </a:lvl6pPr>
            <a:lvl7pPr marL="3117583" indent="0">
              <a:buNone/>
              <a:defRPr sz="1067"/>
            </a:lvl7pPr>
            <a:lvl8pPr marL="3637180" indent="0">
              <a:buNone/>
              <a:defRPr sz="1067"/>
            </a:lvl8pPr>
            <a:lvl9pPr marL="4156776" indent="0">
              <a:buNone/>
              <a:defRPr sz="10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8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571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9598" indent="0">
              <a:buNone/>
              <a:defRPr sz="3200"/>
            </a:lvl2pPr>
            <a:lvl3pPr marL="1039195" indent="0">
              <a:buNone/>
              <a:defRPr sz="2667"/>
            </a:lvl3pPr>
            <a:lvl4pPr marL="1558792" indent="0">
              <a:buNone/>
              <a:defRPr sz="2267"/>
            </a:lvl4pPr>
            <a:lvl5pPr marL="2078388" indent="0">
              <a:buNone/>
              <a:defRPr sz="2267"/>
            </a:lvl5pPr>
            <a:lvl6pPr marL="2597986" indent="0">
              <a:buNone/>
              <a:defRPr sz="2267"/>
            </a:lvl6pPr>
            <a:lvl7pPr marL="3117583" indent="0">
              <a:buNone/>
              <a:defRPr sz="2267"/>
            </a:lvl7pPr>
            <a:lvl8pPr marL="3637180" indent="0">
              <a:buNone/>
              <a:defRPr sz="2267"/>
            </a:lvl8pPr>
            <a:lvl9pPr marL="4156776" indent="0">
              <a:buNone/>
              <a:defRPr sz="2267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9598" indent="0">
              <a:buNone/>
              <a:defRPr sz="1333"/>
            </a:lvl2pPr>
            <a:lvl3pPr marL="1039195" indent="0">
              <a:buNone/>
              <a:defRPr sz="1200"/>
            </a:lvl3pPr>
            <a:lvl4pPr marL="1558792" indent="0">
              <a:buNone/>
              <a:defRPr sz="1067"/>
            </a:lvl4pPr>
            <a:lvl5pPr marL="2078388" indent="0">
              <a:buNone/>
              <a:defRPr sz="1067"/>
            </a:lvl5pPr>
            <a:lvl6pPr marL="2597986" indent="0">
              <a:buNone/>
              <a:defRPr sz="1067"/>
            </a:lvl6pPr>
            <a:lvl7pPr marL="3117583" indent="0">
              <a:buNone/>
              <a:defRPr sz="1067"/>
            </a:lvl7pPr>
            <a:lvl8pPr marL="3637180" indent="0">
              <a:buNone/>
              <a:defRPr sz="1067"/>
            </a:lvl8pPr>
            <a:lvl9pPr marL="4156776" indent="0">
              <a:buNone/>
              <a:defRPr sz="10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64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66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2117" y="533400"/>
            <a:ext cx="2791883" cy="5334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235" y="533400"/>
            <a:ext cx="8176684" cy="53340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6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0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26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2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39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9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0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3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02011-A832-47A2-8DEF-5FF89E929C56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62F8-2E67-4315-85E0-4D49E8F36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7368" y="277023"/>
            <a:ext cx="11276634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77943" tIns="38972" rIns="77943" bIns="38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235" y="1828800"/>
            <a:ext cx="11171767" cy="4038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77943" tIns="38972" rIns="77943" bIns="38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052" y="6309784"/>
            <a:ext cx="7499349" cy="41274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77943" tIns="38972" rIns="77943" bIns="38972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buFontTx/>
              <a:buNone/>
              <a:defRPr sz="1600">
                <a:solidFill>
                  <a:srgbClr val="004B87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E52AD6E-B9F9-FA40-973B-0E8E7F2F69B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53245" y="6309784"/>
            <a:ext cx="1730757" cy="3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6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4B87"/>
          </a:solidFill>
          <a:latin typeface="Arial"/>
          <a:ea typeface="+mj-ea"/>
          <a:cs typeface="Arial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1478B4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1478B4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1478B4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1478B4"/>
          </a:solidFill>
          <a:latin typeface="Arial" charset="0"/>
          <a:ea typeface="ＭＳ Ｐゴシック" charset="0"/>
          <a:cs typeface="ＭＳ Ｐゴシック" charset="0"/>
        </a:defRPr>
      </a:lvl5pPr>
      <a:lvl6pPr marL="51959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3760A0"/>
          </a:solidFill>
          <a:latin typeface="Frutiger LT Std 45 Light" charset="0"/>
          <a:ea typeface="ＭＳ Ｐゴシック" charset="0"/>
        </a:defRPr>
      </a:lvl6pPr>
      <a:lvl7pPr marL="103919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3760A0"/>
          </a:solidFill>
          <a:latin typeface="Frutiger LT Std 45 Light" charset="0"/>
          <a:ea typeface="ＭＳ Ｐゴシック" charset="0"/>
        </a:defRPr>
      </a:lvl7pPr>
      <a:lvl8pPr marL="155879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3760A0"/>
          </a:solidFill>
          <a:latin typeface="Frutiger LT Std 45 Light" charset="0"/>
          <a:ea typeface="ＭＳ Ｐゴシック" charset="0"/>
        </a:defRPr>
      </a:lvl8pPr>
      <a:lvl9pPr marL="207838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33">
          <a:solidFill>
            <a:srgbClr val="3760A0"/>
          </a:solidFill>
          <a:latin typeface="Frutiger LT Std 45 Light" charset="0"/>
          <a:ea typeface="ＭＳ Ｐゴシック" charset="0"/>
        </a:defRPr>
      </a:lvl9pPr>
    </p:titleStyle>
    <p:bodyStyle>
      <a:lvl1pPr marL="389448" indent="-389448" algn="l" rtl="0" eaLnBrk="0" fontAlgn="base" hangingPunct="0"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3200">
          <a:solidFill>
            <a:schemeClr val="tx1"/>
          </a:solidFill>
          <a:latin typeface="Arial"/>
          <a:ea typeface="+mn-ea"/>
          <a:cs typeface="Arial"/>
        </a:defRPr>
      </a:lvl1pPr>
      <a:lvl2pPr marL="842391" indent="-323835" algn="l" rtl="0" eaLnBrk="0" fontAlgn="base" hangingPunct="0">
        <a:spcBef>
          <a:spcPct val="20000"/>
        </a:spcBef>
        <a:spcAft>
          <a:spcPct val="0"/>
        </a:spcAft>
        <a:buChar char="–"/>
        <a:defRPr sz="2267">
          <a:solidFill>
            <a:schemeClr val="tx1"/>
          </a:solidFill>
          <a:latin typeface="Arial"/>
          <a:ea typeface="+mn-ea"/>
          <a:cs typeface="Arial"/>
        </a:defRPr>
      </a:lvl2pPr>
      <a:lvl3pPr marL="1297453" indent="-25822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Arial"/>
          <a:ea typeface="+mn-ea"/>
          <a:cs typeface="Arial"/>
        </a:defRPr>
      </a:lvl3pPr>
      <a:lvl4pPr marL="1818127" indent="-258220" algn="l" rtl="0" eaLnBrk="0" fontAlgn="base" hangingPunct="0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Arial"/>
          <a:ea typeface="+mn-ea"/>
          <a:cs typeface="Arial"/>
        </a:defRPr>
      </a:lvl4pPr>
      <a:lvl5pPr marL="2336684" indent="-258220" algn="l" rtl="0" eaLnBrk="0" fontAlgn="base" hangingPunct="0">
        <a:spcBef>
          <a:spcPct val="20000"/>
        </a:spcBef>
        <a:spcAft>
          <a:spcPct val="0"/>
        </a:spcAft>
        <a:buChar char="»"/>
        <a:defRPr sz="1867">
          <a:solidFill>
            <a:schemeClr val="tx1"/>
          </a:solidFill>
          <a:latin typeface="Arial"/>
          <a:ea typeface="+mn-ea"/>
          <a:cs typeface="Arial"/>
        </a:defRPr>
      </a:lvl5pPr>
      <a:lvl6pPr marL="2857783" indent="-259800" algn="l" rtl="0" eaLnBrk="1" fontAlgn="base" hangingPunct="1">
        <a:spcBef>
          <a:spcPct val="20000"/>
        </a:spcBef>
        <a:spcAft>
          <a:spcPct val="0"/>
        </a:spcAft>
        <a:buChar char="»"/>
        <a:defRPr sz="1867">
          <a:solidFill>
            <a:schemeClr val="tx1"/>
          </a:solidFill>
          <a:latin typeface="+mj-lt"/>
          <a:ea typeface="+mn-ea"/>
        </a:defRPr>
      </a:lvl6pPr>
      <a:lvl7pPr marL="3377381" indent="-259800" algn="l" rtl="0" eaLnBrk="1" fontAlgn="base" hangingPunct="1">
        <a:spcBef>
          <a:spcPct val="20000"/>
        </a:spcBef>
        <a:spcAft>
          <a:spcPct val="0"/>
        </a:spcAft>
        <a:buChar char="»"/>
        <a:defRPr sz="1867">
          <a:solidFill>
            <a:schemeClr val="tx1"/>
          </a:solidFill>
          <a:latin typeface="+mj-lt"/>
          <a:ea typeface="+mn-ea"/>
        </a:defRPr>
      </a:lvl7pPr>
      <a:lvl8pPr marL="3896979" indent="-259800" algn="l" rtl="0" eaLnBrk="1" fontAlgn="base" hangingPunct="1">
        <a:spcBef>
          <a:spcPct val="20000"/>
        </a:spcBef>
        <a:spcAft>
          <a:spcPct val="0"/>
        </a:spcAft>
        <a:buChar char="»"/>
        <a:defRPr sz="1867">
          <a:solidFill>
            <a:schemeClr val="tx1"/>
          </a:solidFill>
          <a:latin typeface="+mj-lt"/>
          <a:ea typeface="+mn-ea"/>
        </a:defRPr>
      </a:lvl8pPr>
      <a:lvl9pPr marL="4416576" indent="-259800" algn="l" rtl="0" eaLnBrk="1" fontAlgn="base" hangingPunct="1">
        <a:spcBef>
          <a:spcPct val="20000"/>
        </a:spcBef>
        <a:spcAft>
          <a:spcPct val="0"/>
        </a:spcAft>
        <a:buChar char="»"/>
        <a:defRPr sz="1867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en-US"/>
      </a:defPPr>
      <a:lvl1pPr marL="0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98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195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792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388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986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583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7180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776" algn="l" defTabSz="51959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abraham@cambridge.org" TargetMode="External"/><Relationship Id="rId2" Type="http://schemas.openxmlformats.org/officeDocument/2006/relationships/hyperlink" Target="mailto:ckerbyson@cambridg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cademictraining@cambridg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counter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counter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counter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projectcounter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D26839-46A5-C040-9746-B7394381B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COUNTER 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B2222D-3E44-F44B-8C8D-3BBD04D59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367" y="4114800"/>
            <a:ext cx="11366977" cy="1281289"/>
          </a:xfrm>
        </p:spPr>
        <p:txBody>
          <a:bodyPr/>
          <a:lstStyle/>
          <a:p>
            <a:r>
              <a:rPr lang="en-US" dirty="0" smtClean="0"/>
              <a:t>Caroline Kerbyson</a:t>
            </a:r>
          </a:p>
          <a:p>
            <a:r>
              <a:rPr lang="en-US" dirty="0" smtClean="0"/>
              <a:t>Rachael Kendall</a:t>
            </a:r>
          </a:p>
        </p:txBody>
      </p:sp>
    </p:spTree>
    <p:extLst>
      <p:ext uri="{BB962C8B-B14F-4D97-AF65-F5344CB8AC3E}">
        <p14:creationId xmlns:p14="http://schemas.microsoft.com/office/powerpoint/2010/main" val="41885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B1 – Book requests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Excludes OA Gold</a:t>
            </a:r>
          </a:p>
          <a:p>
            <a:r>
              <a:rPr lang="en-GB" dirty="0" smtClean="0"/>
              <a:t>Item requests only</a:t>
            </a:r>
          </a:p>
          <a:p>
            <a:r>
              <a:rPr lang="en-GB" dirty="0" smtClean="0"/>
              <a:t>No TDM numbers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5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B2 Book Access Denied (Turnaways)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Counts metric type “</a:t>
            </a:r>
            <a:r>
              <a:rPr lang="en-GB" dirty="0"/>
              <a:t>N</a:t>
            </a:r>
            <a:r>
              <a:rPr lang="en-GB" dirty="0" smtClean="0"/>
              <a:t>o license”</a:t>
            </a:r>
          </a:p>
          <a:p>
            <a:r>
              <a:rPr lang="en-GB" dirty="0" smtClean="0"/>
              <a:t>No need to pivot the data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B3 – Book Usage by Access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Broken down by metric type Item Investigations and Item Requests for each book</a:t>
            </a:r>
          </a:p>
          <a:p>
            <a:r>
              <a:rPr lang="en-GB" dirty="0" smtClean="0"/>
              <a:t>Includes Unique item investigations/requests and total item investigations/requests</a:t>
            </a:r>
          </a:p>
          <a:p>
            <a:r>
              <a:rPr lang="en-GB" dirty="0" smtClean="0"/>
              <a:t>Excludes Gold OA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J1 – Journal Requests (excl. OA Gold)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Broken out by total Item Requests and Unique Item Requests</a:t>
            </a:r>
          </a:p>
          <a:p>
            <a:r>
              <a:rPr lang="en-GB" dirty="0" smtClean="0"/>
              <a:t>Excludes all gold OA usage even if that’s Gold articles in Hybrid Journals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3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J2 – Journal Access Denied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Shows attempts to access a journal article when no license to that article has been purchased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J3 – Journal Usage by Access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Unique and Total Item Investigations and Requests for journals articles</a:t>
            </a:r>
          </a:p>
          <a:p>
            <a:endParaRPr lang="en-GB" dirty="0"/>
          </a:p>
          <a:p>
            <a:r>
              <a:rPr lang="en-GB" dirty="0" smtClean="0"/>
              <a:t>Includes Gold OA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 J4 – Journal Requests by YOP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Journals usage by year of publication (YOP)</a:t>
            </a:r>
          </a:p>
          <a:p>
            <a:r>
              <a:rPr lang="en-GB" dirty="0" smtClean="0"/>
              <a:t>Excludes Gold OA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09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23" y="150636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 smtClean="0"/>
              <a:t>Questions?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23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400" dirty="0" smtClean="0"/>
              <a:t>Caroline Kerbyson (Rest of World)</a:t>
            </a:r>
          </a:p>
          <a:p>
            <a:pPr marL="0" indent="0">
              <a:buNone/>
            </a:pPr>
            <a:r>
              <a:rPr lang="en-GB" sz="4400" dirty="0" smtClean="0">
                <a:hlinkClick r:id="rId2"/>
              </a:rPr>
              <a:t>ckerbyson@cambridge.org</a:t>
            </a:r>
            <a:endParaRPr lang="en-GB" sz="4400" dirty="0" smtClean="0"/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 smtClean="0"/>
              <a:t>Gifty Abraham (Americas)</a:t>
            </a:r>
          </a:p>
          <a:p>
            <a:pPr marL="0" indent="0">
              <a:buNone/>
            </a:pPr>
            <a:r>
              <a:rPr lang="en-GB" sz="4400" dirty="0" smtClean="0">
                <a:hlinkClick r:id="rId3"/>
              </a:rPr>
              <a:t>gabraham@cambridge.org</a:t>
            </a:r>
            <a:r>
              <a:rPr lang="en-GB" sz="4400" dirty="0" smtClean="0"/>
              <a:t> </a:t>
            </a:r>
          </a:p>
          <a:p>
            <a:pPr marL="0" indent="0">
              <a:buNone/>
            </a:pPr>
            <a:endParaRPr lang="en-GB" sz="4400" dirty="0" smtClean="0"/>
          </a:p>
          <a:p>
            <a:pPr marL="0" indent="0">
              <a:buNone/>
            </a:pPr>
            <a:r>
              <a:rPr lang="en-GB" sz="4400" dirty="0" smtClean="0"/>
              <a:t>Training Inquiries</a:t>
            </a:r>
            <a:endParaRPr lang="en-GB" sz="4400" dirty="0"/>
          </a:p>
          <a:p>
            <a:pPr marL="0" indent="0">
              <a:buNone/>
            </a:pPr>
            <a:r>
              <a:rPr lang="en-GB" sz="4400" dirty="0" smtClean="0">
                <a:hlinkClick r:id="rId4"/>
              </a:rPr>
              <a:t>academictraining@cambridge.org</a:t>
            </a:r>
            <a:r>
              <a:rPr lang="en-GB" sz="4400" dirty="0" smtClean="0"/>
              <a:t>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6278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Metric Types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1" y="1410036"/>
            <a:ext cx="9840698" cy="4544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3467" y="6191162"/>
            <a:ext cx="8906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Graphic from </a:t>
            </a:r>
            <a:r>
              <a:rPr lang="en-GB" dirty="0">
                <a:hlinkClick r:id="rId3"/>
              </a:rPr>
              <a:t>https://www.projectcounter.org/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28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from COUNTER 4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493" y="1890498"/>
            <a:ext cx="9955014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Metric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742"/>
            <a:ext cx="5223725" cy="1619260"/>
          </a:xfrm>
        </p:spPr>
        <p:txBody>
          <a:bodyPr/>
          <a:lstStyle/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Investigations and Requests are the two M</a:t>
            </a:r>
            <a:r>
              <a:rPr lang="en-GB" dirty="0"/>
              <a:t>etric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Types which show user actions</a:t>
            </a:r>
            <a:endParaRPr lang="en-GB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218394" y="5762547"/>
            <a:ext cx="36253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Graphic from </a:t>
            </a:r>
            <a:r>
              <a:rPr lang="en-GB" sz="1000" dirty="0">
                <a:hlinkClick r:id="rId3"/>
              </a:rPr>
              <a:t>https://www.projectcounter.org</a:t>
            </a:r>
            <a:r>
              <a:rPr lang="en-GB" sz="1000" dirty="0" smtClean="0">
                <a:hlinkClick r:id="rId3"/>
              </a:rPr>
              <a:t>/</a:t>
            </a:r>
            <a:r>
              <a:rPr lang="en-GB" sz="1000" dirty="0" smtClean="0"/>
              <a:t> “</a:t>
            </a:r>
            <a:r>
              <a:rPr lang="en-GB" sz="1000" dirty="0"/>
              <a:t>THE FRIENDLY GUIDE TO RELEASE </a:t>
            </a:r>
            <a:r>
              <a:rPr lang="en-GB" sz="1000" dirty="0" smtClean="0"/>
              <a:t>5”, created </a:t>
            </a:r>
            <a:r>
              <a:rPr lang="en-US" sz="1000" dirty="0" smtClean="0"/>
              <a:t>by </a:t>
            </a:r>
            <a:r>
              <a:rPr lang="en-US" sz="1000" dirty="0"/>
              <a:t>Tasha </a:t>
            </a:r>
            <a:r>
              <a:rPr lang="en-US" sz="1000" dirty="0" err="1"/>
              <a:t>Mellins</a:t>
            </a:r>
            <a:r>
              <a:rPr lang="en-US" sz="1000" dirty="0"/>
              <a:t>-Cohen who is a member of the COUNTER Executive Committee </a:t>
            </a:r>
            <a:endParaRPr lang="en-GB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7336" y="1022107"/>
            <a:ext cx="3327506" cy="47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622" y="0"/>
            <a:ext cx="10515600" cy="1325563"/>
          </a:xfrm>
        </p:spPr>
        <p:txBody>
          <a:bodyPr/>
          <a:lstStyle/>
          <a:p>
            <a:r>
              <a:rPr lang="en-GB" dirty="0" smtClean="0"/>
              <a:t>Metric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022107"/>
            <a:ext cx="5799789" cy="5066692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Investigations</a:t>
            </a:r>
          </a:p>
          <a:p>
            <a:pPr marL="0" indent="0">
              <a:buNone/>
            </a:pPr>
            <a:endParaRPr lang="en-GB" sz="2400" b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indent="0">
              <a:buNone/>
            </a:pPr>
            <a:r>
              <a:rPr lang="en-GB" sz="2400" b="1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Total_Item_Investigations</a:t>
            </a:r>
            <a:r>
              <a:rPr lang="en-GB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 </a:t>
            </a:r>
            <a:r>
              <a:rPr lang="en-GB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the total number of times a content item or information related to a content item was investigated by a </a:t>
            </a:r>
            <a:r>
              <a:rPr lang="en-GB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user</a:t>
            </a:r>
            <a:endParaRPr lang="en-GB" sz="2400" dirty="0"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indent="0">
              <a:buNone/>
            </a:pPr>
            <a:r>
              <a:rPr lang="en-GB" sz="2400" b="1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Unique_Item_Investigations</a:t>
            </a:r>
            <a:r>
              <a:rPr lang="en-GB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 </a:t>
            </a:r>
            <a:r>
              <a:rPr lang="en-GB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the number of unique content items (for example, chapters) investigated by a user </a:t>
            </a:r>
          </a:p>
          <a:p>
            <a:pPr marL="0" indent="0">
              <a:buNone/>
            </a:pPr>
            <a:r>
              <a:rPr lang="en-GB" sz="2400" b="1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Unique_Title_Investigations</a:t>
            </a:r>
            <a:r>
              <a:rPr lang="en-GB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 </a:t>
            </a:r>
            <a:r>
              <a:rPr lang="en-GB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the number of unique titles (for example, books) investigated by a user</a:t>
            </a:r>
            <a:endParaRPr lang="en-GB" sz="2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18394" y="5762547"/>
            <a:ext cx="36253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Graphic from </a:t>
            </a:r>
            <a:r>
              <a:rPr lang="en-GB" sz="1000" dirty="0">
                <a:hlinkClick r:id="rId3"/>
              </a:rPr>
              <a:t>https://www.projectcounter.org</a:t>
            </a:r>
            <a:r>
              <a:rPr lang="en-GB" sz="1000" dirty="0" smtClean="0">
                <a:hlinkClick r:id="rId3"/>
              </a:rPr>
              <a:t>/</a:t>
            </a:r>
            <a:r>
              <a:rPr lang="en-GB" sz="1000" dirty="0" smtClean="0"/>
              <a:t> “</a:t>
            </a:r>
            <a:r>
              <a:rPr lang="en-GB" sz="1000" dirty="0"/>
              <a:t>THE FRIENDLY GUIDE TO RELEASE </a:t>
            </a:r>
            <a:r>
              <a:rPr lang="en-GB" sz="1000" dirty="0" smtClean="0"/>
              <a:t>5”, created </a:t>
            </a:r>
            <a:r>
              <a:rPr lang="en-US" sz="1000" dirty="0" smtClean="0"/>
              <a:t>by </a:t>
            </a:r>
            <a:r>
              <a:rPr lang="en-US" sz="1000" dirty="0"/>
              <a:t>Tasha </a:t>
            </a:r>
            <a:r>
              <a:rPr lang="en-US" sz="1000" dirty="0" err="1"/>
              <a:t>Mellins</a:t>
            </a:r>
            <a:r>
              <a:rPr lang="en-US" sz="1000" dirty="0"/>
              <a:t>-Cohen who is a member of the COUNTER Executive Committee </a:t>
            </a:r>
            <a:endParaRPr lang="en-GB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7336" y="1022107"/>
            <a:ext cx="3327506" cy="47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996" y="61693"/>
            <a:ext cx="10515600" cy="989542"/>
          </a:xfrm>
        </p:spPr>
        <p:txBody>
          <a:bodyPr/>
          <a:lstStyle/>
          <a:p>
            <a:r>
              <a:rPr lang="en-GB" dirty="0" smtClean="0"/>
              <a:t>Metric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23" y="1051235"/>
            <a:ext cx="5655773" cy="5033313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Requests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err="1"/>
              <a:t>Total_Item_Requests</a:t>
            </a:r>
            <a:r>
              <a:rPr lang="en-GB" sz="2400" b="1" dirty="0"/>
              <a:t>: </a:t>
            </a:r>
            <a:r>
              <a:rPr lang="en-GB" sz="2400" dirty="0"/>
              <a:t>The total number of times the full text of a content item was downloaded or viewed.</a:t>
            </a:r>
          </a:p>
          <a:p>
            <a:pPr marL="0" indent="0">
              <a:buNone/>
            </a:pPr>
            <a:r>
              <a:rPr lang="en-GB" sz="2400" b="1" dirty="0" err="1"/>
              <a:t>Unique_Item_Requests</a:t>
            </a:r>
            <a:r>
              <a:rPr lang="en-GB" sz="2400" b="1" dirty="0"/>
              <a:t>: </a:t>
            </a:r>
            <a:r>
              <a:rPr lang="en-GB" sz="2400" dirty="0"/>
              <a:t>The number of unique content items (for example, chapters) requested by a user</a:t>
            </a:r>
          </a:p>
          <a:p>
            <a:pPr marL="0" indent="0">
              <a:buNone/>
            </a:pPr>
            <a:r>
              <a:rPr lang="en-GB" sz="2400" b="1" dirty="0" err="1"/>
              <a:t>Unique_Title_Requests</a:t>
            </a:r>
            <a:r>
              <a:rPr lang="en-GB" sz="2400" b="1" dirty="0"/>
              <a:t>: </a:t>
            </a:r>
            <a:r>
              <a:rPr lang="en-GB" sz="2400" dirty="0"/>
              <a:t>The number of unique titles (for example, books) requested by a user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8394" y="5762547"/>
            <a:ext cx="36253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Graphic from </a:t>
            </a:r>
            <a:r>
              <a:rPr lang="en-GB" sz="1000" dirty="0">
                <a:hlinkClick r:id="rId2"/>
              </a:rPr>
              <a:t>https://www.projectcounter.org</a:t>
            </a:r>
            <a:r>
              <a:rPr lang="en-GB" sz="1000" dirty="0" smtClean="0">
                <a:hlinkClick r:id="rId2"/>
              </a:rPr>
              <a:t>/</a:t>
            </a:r>
            <a:r>
              <a:rPr lang="en-GB" sz="1000" dirty="0" smtClean="0"/>
              <a:t> “</a:t>
            </a:r>
            <a:r>
              <a:rPr lang="en-GB" sz="1000" dirty="0"/>
              <a:t>THE FRIENDLY GUIDE TO RELEASE </a:t>
            </a:r>
            <a:r>
              <a:rPr lang="en-GB" sz="1000" dirty="0" smtClean="0"/>
              <a:t>5”, created </a:t>
            </a:r>
            <a:r>
              <a:rPr lang="en-US" sz="1000" dirty="0" smtClean="0"/>
              <a:t>by </a:t>
            </a:r>
            <a:r>
              <a:rPr lang="en-US" sz="1000" dirty="0"/>
              <a:t>Tasha </a:t>
            </a:r>
            <a:r>
              <a:rPr lang="en-US" sz="1000" dirty="0" err="1"/>
              <a:t>Mellins</a:t>
            </a:r>
            <a:r>
              <a:rPr lang="en-US" sz="1000" dirty="0"/>
              <a:t>-Cohen who is a member of the COUNTER Executive Committee </a:t>
            </a:r>
            <a:endParaRPr lang="en-GB" sz="10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7336" y="1022107"/>
            <a:ext cx="3327506" cy="47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5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COUNTER 4 vs COUNTER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of the COUNTER 5 reports don’t include Gold OA usage</a:t>
            </a:r>
          </a:p>
          <a:p>
            <a:r>
              <a:rPr lang="en-GB" dirty="0" smtClean="0"/>
              <a:t>Partial month usage no longer available</a:t>
            </a:r>
          </a:p>
          <a:p>
            <a:r>
              <a:rPr lang="en-GB" dirty="0" smtClean="0"/>
              <a:t>Two new access method introduced: Usage generated by text and data mining can be split out from regular user usage</a:t>
            </a:r>
          </a:p>
          <a:p>
            <a:r>
              <a:rPr lang="en-GB" dirty="0"/>
              <a:t>There are no consortia reports – expectation is that librarians harvest multiple reports via SUSHI</a:t>
            </a:r>
          </a:p>
          <a:p>
            <a:r>
              <a:rPr lang="en-GB" dirty="0"/>
              <a:t>Book reports include book and chapter level usage in a single report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9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SUSHI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235" y="1844824"/>
            <a:ext cx="11171767" cy="4038600"/>
          </a:xfrm>
        </p:spPr>
        <p:txBody>
          <a:bodyPr/>
          <a:lstStyle/>
          <a:p>
            <a:r>
              <a:rPr lang="en-GB" dirty="0" smtClean="0"/>
              <a:t>The same reports are available via SUSHI interface. This is an API based interface allowing automatic harvesting of reports.</a:t>
            </a:r>
          </a:p>
          <a:p>
            <a:r>
              <a:rPr lang="en-GB" dirty="0" smtClean="0"/>
              <a:t>RESTful API rather than SOAP XML based</a:t>
            </a:r>
          </a:p>
          <a:p>
            <a:r>
              <a:rPr lang="en-GB" dirty="0" smtClean="0"/>
              <a:t>Report is returned in JSON 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5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TR: Title Master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Books and Journals Together</a:t>
            </a:r>
          </a:p>
          <a:p>
            <a:r>
              <a:rPr lang="en-GB" dirty="0" smtClean="0"/>
              <a:t>Can choose to include following filters: Access Method (Regular, TDM), Data Type (book/journal), </a:t>
            </a:r>
            <a:r>
              <a:rPr lang="en-GB" dirty="0"/>
              <a:t>M</a:t>
            </a:r>
            <a:r>
              <a:rPr lang="en-GB" dirty="0" smtClean="0"/>
              <a:t>etric Type (investigations/ requests), Access </a:t>
            </a:r>
            <a:r>
              <a:rPr lang="en-GB" dirty="0"/>
              <a:t>T</a:t>
            </a:r>
            <a:r>
              <a:rPr lang="en-GB" dirty="0" smtClean="0"/>
              <a:t>ype (controlled/OA), Section Type (book, chapter, article)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9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mbridge">
  <a:themeElements>
    <a:clrScheme name="Cambridge 2">
      <a:dk1>
        <a:srgbClr val="000000"/>
      </a:dk1>
      <a:lt1>
        <a:srgbClr val="FFFFFF"/>
      </a:lt1>
      <a:dk2>
        <a:srgbClr val="201646"/>
      </a:dk2>
      <a:lt2>
        <a:srgbClr val="E7E6E6"/>
      </a:lt2>
      <a:accent1>
        <a:srgbClr val="5ACCCC"/>
      </a:accent1>
      <a:accent2>
        <a:srgbClr val="00B298"/>
      </a:accent2>
      <a:accent3>
        <a:srgbClr val="008AD2"/>
      </a:accent3>
      <a:accent4>
        <a:srgbClr val="772483"/>
      </a:accent4>
      <a:accent5>
        <a:srgbClr val="DA281C"/>
      </a:accent5>
      <a:accent6>
        <a:srgbClr val="862533"/>
      </a:accent6>
      <a:hlink>
        <a:srgbClr val="008AD2"/>
      </a:hlink>
      <a:folHlink>
        <a:srgbClr val="954F72"/>
      </a:folHlink>
    </a:clrScheme>
    <a:fontScheme name="Office Theme">
      <a:majorFont>
        <a:latin typeface="Frutiger LT Std 45 Light"/>
        <a:ea typeface="ＭＳ Ｐゴシック"/>
        <a:cs typeface=""/>
      </a:majorFont>
      <a:minorFont>
        <a:latin typeface="Frutiger LT Std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Times" charset="0"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LT Std 45 Light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Times" charset="0"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LT Std 45 Light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608</Words>
  <Application>Microsoft Office PowerPoint</Application>
  <PresentationFormat>Widescreen</PresentationFormat>
  <Paragraphs>75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Frutiger LT Std 45 Light</vt:lpstr>
      <vt:lpstr>Times</vt:lpstr>
      <vt:lpstr>Office Theme</vt:lpstr>
      <vt:lpstr>Cambridge</vt:lpstr>
      <vt:lpstr>COUNTER 5</vt:lpstr>
      <vt:lpstr>Metric Types</vt:lpstr>
      <vt:lpstr>Mapping from COUNTER 4</vt:lpstr>
      <vt:lpstr>Metric Types</vt:lpstr>
      <vt:lpstr>Metric Types</vt:lpstr>
      <vt:lpstr>Metric Types</vt:lpstr>
      <vt:lpstr>COUNTER 4 vs COUNTER 5</vt:lpstr>
      <vt:lpstr>SUSHI</vt:lpstr>
      <vt:lpstr>TR: Title Master Report</vt:lpstr>
      <vt:lpstr>TR B1 – Book requests</vt:lpstr>
      <vt:lpstr>TR B2 Book Access Denied (Turnaways)</vt:lpstr>
      <vt:lpstr>TR B3 – Book Usage by Access Type</vt:lpstr>
      <vt:lpstr>TR J1 – Journal Requests (excl. OA Gold)</vt:lpstr>
      <vt:lpstr>TR J2 – Journal Access Denied</vt:lpstr>
      <vt:lpstr>TR J3 – Journal Usage by Access Type</vt:lpstr>
      <vt:lpstr>TR J4 – Journal Requests by YOP</vt:lpstr>
      <vt:lpstr>Questions?</vt:lpstr>
    </vt:vector>
  </TitlesOfParts>
  <Company>Cambridge University Press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Kerbyson</dc:creator>
  <cp:lastModifiedBy>Caroline Kerbyson</cp:lastModifiedBy>
  <cp:revision>28</cp:revision>
  <dcterms:created xsi:type="dcterms:W3CDTF">2019-07-22T09:14:52Z</dcterms:created>
  <dcterms:modified xsi:type="dcterms:W3CDTF">2020-02-26T17:22:32Z</dcterms:modified>
</cp:coreProperties>
</file>