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64" r:id="rId3"/>
    <p:sldId id="257" r:id="rId4"/>
    <p:sldId id="265" r:id="rId5"/>
    <p:sldId id="259" r:id="rId6"/>
    <p:sldId id="260" r:id="rId7"/>
    <p:sldId id="261" r:id="rId8"/>
    <p:sldId id="262" r:id="rId9"/>
    <p:sldId id="267"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8" autoAdjust="0"/>
    <p:restoredTop sz="80612" autoAdjust="0"/>
  </p:normalViewPr>
  <p:slideViewPr>
    <p:cSldViewPr snapToGrid="0">
      <p:cViewPr varScale="1">
        <p:scale>
          <a:sx n="102" d="100"/>
          <a:sy n="102" d="100"/>
        </p:scale>
        <p:origin x="11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4E1C5-3DDA-44E2-8E24-49589563EF2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0BCD77-C929-4A13-AA73-7C5D51D6805D}">
      <dgm:prSet phldrT="[Text]" custT="1"/>
      <dgm:spPr/>
      <dgm:t>
        <a:bodyPr/>
        <a:lstStyle/>
        <a:p>
          <a:r>
            <a:rPr lang="en-US" sz="1600" dirty="0">
              <a:solidFill>
                <a:schemeClr val="bg1"/>
              </a:solidFill>
            </a:rPr>
            <a:t>To help individuals reduce weight and obesity by practicing healthy eating and being physically active </a:t>
          </a:r>
        </a:p>
      </dgm:t>
    </dgm:pt>
    <dgm:pt modelId="{0ECCA6B5-F6A1-4739-9FB8-E69F894F9AEE}" type="parTrans" cxnId="{D9CB6587-DA07-4B28-A474-462F6074FA57}">
      <dgm:prSet/>
      <dgm:spPr/>
      <dgm:t>
        <a:bodyPr/>
        <a:lstStyle/>
        <a:p>
          <a:endParaRPr lang="en-US"/>
        </a:p>
      </dgm:t>
    </dgm:pt>
    <dgm:pt modelId="{56C349D4-E69F-487E-934E-ACF9321CECF3}" type="sibTrans" cxnId="{D9CB6587-DA07-4B28-A474-462F6074FA57}">
      <dgm:prSet/>
      <dgm:spPr/>
      <dgm:t>
        <a:bodyPr/>
        <a:lstStyle/>
        <a:p>
          <a:endParaRPr lang="en-US"/>
        </a:p>
      </dgm:t>
    </dgm:pt>
    <dgm:pt modelId="{AD90AC43-6723-4D6E-BD52-5A2226E7DF60}">
      <dgm:prSet phldrT="[Text]" custT="1"/>
      <dgm:spPr/>
      <dgm:t>
        <a:bodyPr/>
        <a:lstStyle/>
        <a:p>
          <a:r>
            <a:rPr lang="en-US" sz="1600" dirty="0"/>
            <a:t>Lessen the consumption of added sugars by persons aged two years and above </a:t>
          </a:r>
        </a:p>
      </dgm:t>
    </dgm:pt>
    <dgm:pt modelId="{2BD72029-B1EF-4859-955A-9A68BB90BA76}" type="parTrans" cxnId="{42E50694-CF41-4A48-9502-37002BD9C488}">
      <dgm:prSet/>
      <dgm:spPr/>
      <dgm:t>
        <a:bodyPr/>
        <a:lstStyle/>
        <a:p>
          <a:endParaRPr lang="en-US"/>
        </a:p>
      </dgm:t>
    </dgm:pt>
    <dgm:pt modelId="{A13C970B-6AC7-4FE2-97A0-288DA58AE394}" type="sibTrans" cxnId="{42E50694-CF41-4A48-9502-37002BD9C488}">
      <dgm:prSet/>
      <dgm:spPr/>
      <dgm:t>
        <a:bodyPr/>
        <a:lstStyle/>
        <a:p>
          <a:endParaRPr lang="en-US"/>
        </a:p>
      </dgm:t>
    </dgm:pt>
    <dgm:pt modelId="{5BB95BB2-2C6A-4BCA-A0C1-AFA90D7869AF}">
      <dgm:prSet phldrT="[Text]" custT="1"/>
      <dgm:spPr/>
      <dgm:t>
        <a:bodyPr/>
        <a:lstStyle/>
        <a:p>
          <a:r>
            <a:rPr lang="en-US" sz="1600" kern="1200" dirty="0">
              <a:solidFill>
                <a:prstClr val="white"/>
              </a:solidFill>
              <a:latin typeface="Garamond" panose="02020404030301010803"/>
              <a:ea typeface="+mn-ea"/>
              <a:cs typeface="+mn-cs"/>
            </a:rPr>
            <a:t>Decrease the number of grown-ups with obesity</a:t>
          </a:r>
        </a:p>
        <a:p>
          <a:endParaRPr lang="en-US" sz="1800" kern="1200" dirty="0"/>
        </a:p>
      </dgm:t>
    </dgm:pt>
    <dgm:pt modelId="{29456452-79A9-4264-AB3A-A2E249CE0AB6}" type="parTrans" cxnId="{EB481251-A79C-41A5-9EA6-5418EDBFB722}">
      <dgm:prSet/>
      <dgm:spPr/>
      <dgm:t>
        <a:bodyPr/>
        <a:lstStyle/>
        <a:p>
          <a:endParaRPr lang="en-US"/>
        </a:p>
      </dgm:t>
    </dgm:pt>
    <dgm:pt modelId="{76564CD5-E6F0-49A8-837B-57694A8E5E0E}" type="sibTrans" cxnId="{EB481251-A79C-41A5-9EA6-5418EDBFB722}">
      <dgm:prSet/>
      <dgm:spPr/>
      <dgm:t>
        <a:bodyPr/>
        <a:lstStyle/>
        <a:p>
          <a:endParaRPr lang="en-US"/>
        </a:p>
      </dgm:t>
    </dgm:pt>
    <dgm:pt modelId="{F61AF651-596A-43B0-8DEB-B23DF6C2C274}">
      <dgm:prSet custT="1"/>
      <dgm:spPr/>
      <dgm:t>
        <a:bodyPr/>
        <a:lstStyle/>
        <a:p>
          <a:r>
            <a:rPr lang="en-US" sz="1600" dirty="0"/>
            <a:t>Reduce the number of kids and teenagers with obesity (Healthy People 2030, n.d.)</a:t>
          </a:r>
        </a:p>
      </dgm:t>
    </dgm:pt>
    <dgm:pt modelId="{29D1B0B0-684A-44A0-A341-C7D3CECC3B22}" type="parTrans" cxnId="{602FA4BC-3FD0-4E4E-A11F-DE29CC9B4CA8}">
      <dgm:prSet/>
      <dgm:spPr/>
      <dgm:t>
        <a:bodyPr/>
        <a:lstStyle/>
        <a:p>
          <a:endParaRPr lang="en-US"/>
        </a:p>
      </dgm:t>
    </dgm:pt>
    <dgm:pt modelId="{65C51336-9456-4B2E-A2BE-D3BD42E642C9}" type="sibTrans" cxnId="{602FA4BC-3FD0-4E4E-A11F-DE29CC9B4CA8}">
      <dgm:prSet/>
      <dgm:spPr/>
      <dgm:t>
        <a:bodyPr/>
        <a:lstStyle/>
        <a:p>
          <a:endParaRPr lang="en-US"/>
        </a:p>
      </dgm:t>
    </dgm:pt>
    <dgm:pt modelId="{C959C736-C914-4474-804A-1501188753B5}" type="pres">
      <dgm:prSet presAssocID="{D754E1C5-3DDA-44E2-8E24-49589563EF22}" presName="linear" presStyleCnt="0">
        <dgm:presLayoutVars>
          <dgm:dir/>
          <dgm:animLvl val="lvl"/>
          <dgm:resizeHandles val="exact"/>
        </dgm:presLayoutVars>
      </dgm:prSet>
      <dgm:spPr/>
    </dgm:pt>
    <dgm:pt modelId="{7E1DCF4B-88CE-4E92-B111-6F1A6A872030}" type="pres">
      <dgm:prSet presAssocID="{880BCD77-C929-4A13-AA73-7C5D51D6805D}" presName="parentLin" presStyleCnt="0"/>
      <dgm:spPr/>
    </dgm:pt>
    <dgm:pt modelId="{E7FDAB74-90C9-43EF-AD81-47C6EE06E92E}" type="pres">
      <dgm:prSet presAssocID="{880BCD77-C929-4A13-AA73-7C5D51D6805D}" presName="parentLeftMargin" presStyleLbl="node1" presStyleIdx="0" presStyleCnt="4"/>
      <dgm:spPr/>
    </dgm:pt>
    <dgm:pt modelId="{8CB1E504-152A-4C9A-9061-D0904A57BF4A}" type="pres">
      <dgm:prSet presAssocID="{880BCD77-C929-4A13-AA73-7C5D51D6805D}" presName="parentText" presStyleLbl="node1" presStyleIdx="0" presStyleCnt="4">
        <dgm:presLayoutVars>
          <dgm:chMax val="0"/>
          <dgm:bulletEnabled val="1"/>
        </dgm:presLayoutVars>
      </dgm:prSet>
      <dgm:spPr/>
    </dgm:pt>
    <dgm:pt modelId="{7C97C8F8-4921-48AB-87AF-5AF613D81B39}" type="pres">
      <dgm:prSet presAssocID="{880BCD77-C929-4A13-AA73-7C5D51D6805D}" presName="negativeSpace" presStyleCnt="0"/>
      <dgm:spPr/>
    </dgm:pt>
    <dgm:pt modelId="{2232BC6D-675A-43CF-800B-8AE9EA9C30A9}" type="pres">
      <dgm:prSet presAssocID="{880BCD77-C929-4A13-AA73-7C5D51D6805D}" presName="childText" presStyleLbl="conFgAcc1" presStyleIdx="0" presStyleCnt="4">
        <dgm:presLayoutVars>
          <dgm:bulletEnabled val="1"/>
        </dgm:presLayoutVars>
      </dgm:prSet>
      <dgm:spPr/>
    </dgm:pt>
    <dgm:pt modelId="{36191534-7230-4751-B27A-FF64CC28F4FB}" type="pres">
      <dgm:prSet presAssocID="{56C349D4-E69F-487E-934E-ACF9321CECF3}" presName="spaceBetweenRectangles" presStyleCnt="0"/>
      <dgm:spPr/>
    </dgm:pt>
    <dgm:pt modelId="{8D047E04-62F8-487D-871F-6EF6421CB877}" type="pres">
      <dgm:prSet presAssocID="{AD90AC43-6723-4D6E-BD52-5A2226E7DF60}" presName="parentLin" presStyleCnt="0"/>
      <dgm:spPr/>
    </dgm:pt>
    <dgm:pt modelId="{A780F02B-5070-48EA-BA01-9CF166DA531E}" type="pres">
      <dgm:prSet presAssocID="{AD90AC43-6723-4D6E-BD52-5A2226E7DF60}" presName="parentLeftMargin" presStyleLbl="node1" presStyleIdx="0" presStyleCnt="4"/>
      <dgm:spPr/>
    </dgm:pt>
    <dgm:pt modelId="{E5B98D10-515B-4B60-A726-FF997FE2B8EF}" type="pres">
      <dgm:prSet presAssocID="{AD90AC43-6723-4D6E-BD52-5A2226E7DF60}" presName="parentText" presStyleLbl="node1" presStyleIdx="1" presStyleCnt="4">
        <dgm:presLayoutVars>
          <dgm:chMax val="0"/>
          <dgm:bulletEnabled val="1"/>
        </dgm:presLayoutVars>
      </dgm:prSet>
      <dgm:spPr/>
    </dgm:pt>
    <dgm:pt modelId="{5736DCA7-4577-452E-89FE-54D00313EB34}" type="pres">
      <dgm:prSet presAssocID="{AD90AC43-6723-4D6E-BD52-5A2226E7DF60}" presName="negativeSpace" presStyleCnt="0"/>
      <dgm:spPr/>
    </dgm:pt>
    <dgm:pt modelId="{BA669853-F85E-450C-91CE-9682165A7AC0}" type="pres">
      <dgm:prSet presAssocID="{AD90AC43-6723-4D6E-BD52-5A2226E7DF60}" presName="childText" presStyleLbl="conFgAcc1" presStyleIdx="1" presStyleCnt="4">
        <dgm:presLayoutVars>
          <dgm:bulletEnabled val="1"/>
        </dgm:presLayoutVars>
      </dgm:prSet>
      <dgm:spPr/>
    </dgm:pt>
    <dgm:pt modelId="{AFE2EFCA-3354-4A2D-8526-2D15B388FEC8}" type="pres">
      <dgm:prSet presAssocID="{A13C970B-6AC7-4FE2-97A0-288DA58AE394}" presName="spaceBetweenRectangles" presStyleCnt="0"/>
      <dgm:spPr/>
    </dgm:pt>
    <dgm:pt modelId="{61198BE7-D73C-4C4C-AFA1-786C5BED77A1}" type="pres">
      <dgm:prSet presAssocID="{F61AF651-596A-43B0-8DEB-B23DF6C2C274}" presName="parentLin" presStyleCnt="0"/>
      <dgm:spPr/>
    </dgm:pt>
    <dgm:pt modelId="{19A6DD3B-4BD1-484D-85CE-290DBB688BBF}" type="pres">
      <dgm:prSet presAssocID="{F61AF651-596A-43B0-8DEB-B23DF6C2C274}" presName="parentLeftMargin" presStyleLbl="node1" presStyleIdx="1" presStyleCnt="4"/>
      <dgm:spPr/>
    </dgm:pt>
    <dgm:pt modelId="{D28CC558-E5A5-42C3-8C05-6BBCB656C88B}" type="pres">
      <dgm:prSet presAssocID="{F61AF651-596A-43B0-8DEB-B23DF6C2C274}" presName="parentText" presStyleLbl="node1" presStyleIdx="2" presStyleCnt="4">
        <dgm:presLayoutVars>
          <dgm:chMax val="0"/>
          <dgm:bulletEnabled val="1"/>
        </dgm:presLayoutVars>
      </dgm:prSet>
      <dgm:spPr/>
    </dgm:pt>
    <dgm:pt modelId="{F0ECD3B9-9576-4B73-8128-FEFA7225A1CF}" type="pres">
      <dgm:prSet presAssocID="{F61AF651-596A-43B0-8DEB-B23DF6C2C274}" presName="negativeSpace" presStyleCnt="0"/>
      <dgm:spPr/>
    </dgm:pt>
    <dgm:pt modelId="{C688E963-B9D1-40A2-AEB7-4CF7E9A7504A}" type="pres">
      <dgm:prSet presAssocID="{F61AF651-596A-43B0-8DEB-B23DF6C2C274}" presName="childText" presStyleLbl="conFgAcc1" presStyleIdx="2" presStyleCnt="4">
        <dgm:presLayoutVars>
          <dgm:bulletEnabled val="1"/>
        </dgm:presLayoutVars>
      </dgm:prSet>
      <dgm:spPr/>
    </dgm:pt>
    <dgm:pt modelId="{9210B381-AF11-484E-AE5A-82D2700F4ECB}" type="pres">
      <dgm:prSet presAssocID="{65C51336-9456-4B2E-A2BE-D3BD42E642C9}" presName="spaceBetweenRectangles" presStyleCnt="0"/>
      <dgm:spPr/>
    </dgm:pt>
    <dgm:pt modelId="{A7BCD2CF-37A9-4E11-84CD-26C6077F2A77}" type="pres">
      <dgm:prSet presAssocID="{5BB95BB2-2C6A-4BCA-A0C1-AFA90D7869AF}" presName="parentLin" presStyleCnt="0"/>
      <dgm:spPr/>
    </dgm:pt>
    <dgm:pt modelId="{6EC74726-E400-426B-9192-C30F8EA032A1}" type="pres">
      <dgm:prSet presAssocID="{5BB95BB2-2C6A-4BCA-A0C1-AFA90D7869AF}" presName="parentLeftMargin" presStyleLbl="node1" presStyleIdx="2" presStyleCnt="4"/>
      <dgm:spPr/>
    </dgm:pt>
    <dgm:pt modelId="{FF93FD83-59E7-4441-A034-58185E5B602E}" type="pres">
      <dgm:prSet presAssocID="{5BB95BB2-2C6A-4BCA-A0C1-AFA90D7869AF}" presName="parentText" presStyleLbl="node1" presStyleIdx="3" presStyleCnt="4">
        <dgm:presLayoutVars>
          <dgm:chMax val="0"/>
          <dgm:bulletEnabled val="1"/>
        </dgm:presLayoutVars>
      </dgm:prSet>
      <dgm:spPr/>
    </dgm:pt>
    <dgm:pt modelId="{81B75AB2-1903-4881-BB44-C301A85428E7}" type="pres">
      <dgm:prSet presAssocID="{5BB95BB2-2C6A-4BCA-A0C1-AFA90D7869AF}" presName="negativeSpace" presStyleCnt="0"/>
      <dgm:spPr/>
    </dgm:pt>
    <dgm:pt modelId="{61D2D8AD-3637-4095-B1EF-938CAC290AED}" type="pres">
      <dgm:prSet presAssocID="{5BB95BB2-2C6A-4BCA-A0C1-AFA90D7869AF}" presName="childText" presStyleLbl="conFgAcc1" presStyleIdx="3" presStyleCnt="4">
        <dgm:presLayoutVars>
          <dgm:bulletEnabled val="1"/>
        </dgm:presLayoutVars>
      </dgm:prSet>
      <dgm:spPr/>
    </dgm:pt>
  </dgm:ptLst>
  <dgm:cxnLst>
    <dgm:cxn modelId="{3B132706-8906-4478-BD34-851272887274}" type="presOf" srcId="{5BB95BB2-2C6A-4BCA-A0C1-AFA90D7869AF}" destId="{FF93FD83-59E7-4441-A034-58185E5B602E}" srcOrd="1" destOrd="0" presId="urn:microsoft.com/office/officeart/2005/8/layout/list1"/>
    <dgm:cxn modelId="{6E086F0F-9464-47FB-ADD8-46BBF98B4072}" type="presOf" srcId="{D754E1C5-3DDA-44E2-8E24-49589563EF22}" destId="{C959C736-C914-4474-804A-1501188753B5}" srcOrd="0" destOrd="0" presId="urn:microsoft.com/office/officeart/2005/8/layout/list1"/>
    <dgm:cxn modelId="{A2E9AE12-6445-43DA-99AE-E7F7217023BB}" type="presOf" srcId="{F61AF651-596A-43B0-8DEB-B23DF6C2C274}" destId="{19A6DD3B-4BD1-484D-85CE-290DBB688BBF}" srcOrd="0" destOrd="0" presId="urn:microsoft.com/office/officeart/2005/8/layout/list1"/>
    <dgm:cxn modelId="{D4790F13-F121-40E5-92D3-3071EC5D6738}" type="presOf" srcId="{5BB95BB2-2C6A-4BCA-A0C1-AFA90D7869AF}" destId="{6EC74726-E400-426B-9192-C30F8EA032A1}" srcOrd="0" destOrd="0" presId="urn:microsoft.com/office/officeart/2005/8/layout/list1"/>
    <dgm:cxn modelId="{EB481251-A79C-41A5-9EA6-5418EDBFB722}" srcId="{D754E1C5-3DDA-44E2-8E24-49589563EF22}" destId="{5BB95BB2-2C6A-4BCA-A0C1-AFA90D7869AF}" srcOrd="3" destOrd="0" parTransId="{29456452-79A9-4264-AB3A-A2E249CE0AB6}" sibTransId="{76564CD5-E6F0-49A8-837B-57694A8E5E0E}"/>
    <dgm:cxn modelId="{D9CB6587-DA07-4B28-A474-462F6074FA57}" srcId="{D754E1C5-3DDA-44E2-8E24-49589563EF22}" destId="{880BCD77-C929-4A13-AA73-7C5D51D6805D}" srcOrd="0" destOrd="0" parTransId="{0ECCA6B5-F6A1-4739-9FB8-E69F894F9AEE}" sibTransId="{56C349D4-E69F-487E-934E-ACF9321CECF3}"/>
    <dgm:cxn modelId="{C9B6C589-30CE-456F-BD12-7DDAABB6A43A}" type="presOf" srcId="{AD90AC43-6723-4D6E-BD52-5A2226E7DF60}" destId="{E5B98D10-515B-4B60-A726-FF997FE2B8EF}" srcOrd="1" destOrd="0" presId="urn:microsoft.com/office/officeart/2005/8/layout/list1"/>
    <dgm:cxn modelId="{42E50694-CF41-4A48-9502-37002BD9C488}" srcId="{D754E1C5-3DDA-44E2-8E24-49589563EF22}" destId="{AD90AC43-6723-4D6E-BD52-5A2226E7DF60}" srcOrd="1" destOrd="0" parTransId="{2BD72029-B1EF-4859-955A-9A68BB90BA76}" sibTransId="{A13C970B-6AC7-4FE2-97A0-288DA58AE394}"/>
    <dgm:cxn modelId="{8C8941A0-4C60-4C69-A1B1-2870640A10AB}" type="presOf" srcId="{880BCD77-C929-4A13-AA73-7C5D51D6805D}" destId="{8CB1E504-152A-4C9A-9061-D0904A57BF4A}" srcOrd="1" destOrd="0" presId="urn:microsoft.com/office/officeart/2005/8/layout/list1"/>
    <dgm:cxn modelId="{97981FBA-D87B-467A-9E4A-00C8E4F3BB14}" type="presOf" srcId="{AD90AC43-6723-4D6E-BD52-5A2226E7DF60}" destId="{A780F02B-5070-48EA-BA01-9CF166DA531E}" srcOrd="0" destOrd="0" presId="urn:microsoft.com/office/officeart/2005/8/layout/list1"/>
    <dgm:cxn modelId="{602FA4BC-3FD0-4E4E-A11F-DE29CC9B4CA8}" srcId="{D754E1C5-3DDA-44E2-8E24-49589563EF22}" destId="{F61AF651-596A-43B0-8DEB-B23DF6C2C274}" srcOrd="2" destOrd="0" parTransId="{29D1B0B0-684A-44A0-A341-C7D3CECC3B22}" sibTransId="{65C51336-9456-4B2E-A2BE-D3BD42E642C9}"/>
    <dgm:cxn modelId="{2FF9B2C9-DAF6-4BB0-9E66-90E76EC3C1AB}" type="presOf" srcId="{F61AF651-596A-43B0-8DEB-B23DF6C2C274}" destId="{D28CC558-E5A5-42C3-8C05-6BBCB656C88B}" srcOrd="1" destOrd="0" presId="urn:microsoft.com/office/officeart/2005/8/layout/list1"/>
    <dgm:cxn modelId="{87135BD9-CC80-4DA4-B5E8-BE43618E2066}" type="presOf" srcId="{880BCD77-C929-4A13-AA73-7C5D51D6805D}" destId="{E7FDAB74-90C9-43EF-AD81-47C6EE06E92E}" srcOrd="0" destOrd="0" presId="urn:microsoft.com/office/officeart/2005/8/layout/list1"/>
    <dgm:cxn modelId="{CD59E84A-C1AE-4632-B69F-C537C6199B4E}" type="presParOf" srcId="{C959C736-C914-4474-804A-1501188753B5}" destId="{7E1DCF4B-88CE-4E92-B111-6F1A6A872030}" srcOrd="0" destOrd="0" presId="urn:microsoft.com/office/officeart/2005/8/layout/list1"/>
    <dgm:cxn modelId="{11105085-FC70-48F9-89EB-9B11D59EA622}" type="presParOf" srcId="{7E1DCF4B-88CE-4E92-B111-6F1A6A872030}" destId="{E7FDAB74-90C9-43EF-AD81-47C6EE06E92E}" srcOrd="0" destOrd="0" presId="urn:microsoft.com/office/officeart/2005/8/layout/list1"/>
    <dgm:cxn modelId="{C3557C4B-0672-4C5D-AD02-F4AFC097C59E}" type="presParOf" srcId="{7E1DCF4B-88CE-4E92-B111-6F1A6A872030}" destId="{8CB1E504-152A-4C9A-9061-D0904A57BF4A}" srcOrd="1" destOrd="0" presId="urn:microsoft.com/office/officeart/2005/8/layout/list1"/>
    <dgm:cxn modelId="{4C6D7ED0-C014-4CB3-A310-66C37F66A5CA}" type="presParOf" srcId="{C959C736-C914-4474-804A-1501188753B5}" destId="{7C97C8F8-4921-48AB-87AF-5AF613D81B39}" srcOrd="1" destOrd="0" presId="urn:microsoft.com/office/officeart/2005/8/layout/list1"/>
    <dgm:cxn modelId="{E59B6BE9-E006-4C1E-86EE-7061DFB688A0}" type="presParOf" srcId="{C959C736-C914-4474-804A-1501188753B5}" destId="{2232BC6D-675A-43CF-800B-8AE9EA9C30A9}" srcOrd="2" destOrd="0" presId="urn:microsoft.com/office/officeart/2005/8/layout/list1"/>
    <dgm:cxn modelId="{684FD5C4-DDCF-4D73-90A7-3C6C98D01DE8}" type="presParOf" srcId="{C959C736-C914-4474-804A-1501188753B5}" destId="{36191534-7230-4751-B27A-FF64CC28F4FB}" srcOrd="3" destOrd="0" presId="urn:microsoft.com/office/officeart/2005/8/layout/list1"/>
    <dgm:cxn modelId="{B60516BD-CA86-4A0C-A494-6EA7D9F11C0D}" type="presParOf" srcId="{C959C736-C914-4474-804A-1501188753B5}" destId="{8D047E04-62F8-487D-871F-6EF6421CB877}" srcOrd="4" destOrd="0" presId="urn:microsoft.com/office/officeart/2005/8/layout/list1"/>
    <dgm:cxn modelId="{F4102743-AF91-4C82-9FC7-8B5C4AAEF1EB}" type="presParOf" srcId="{8D047E04-62F8-487D-871F-6EF6421CB877}" destId="{A780F02B-5070-48EA-BA01-9CF166DA531E}" srcOrd="0" destOrd="0" presId="urn:microsoft.com/office/officeart/2005/8/layout/list1"/>
    <dgm:cxn modelId="{202BDEA8-C8D4-4B6F-90EA-9AA92FAC607B}" type="presParOf" srcId="{8D047E04-62F8-487D-871F-6EF6421CB877}" destId="{E5B98D10-515B-4B60-A726-FF997FE2B8EF}" srcOrd="1" destOrd="0" presId="urn:microsoft.com/office/officeart/2005/8/layout/list1"/>
    <dgm:cxn modelId="{3F3C63A9-76B9-4A67-BDCC-418BEE65E1B8}" type="presParOf" srcId="{C959C736-C914-4474-804A-1501188753B5}" destId="{5736DCA7-4577-452E-89FE-54D00313EB34}" srcOrd="5" destOrd="0" presId="urn:microsoft.com/office/officeart/2005/8/layout/list1"/>
    <dgm:cxn modelId="{69CD1ED9-D993-4B72-89B0-FB1409AABCB6}" type="presParOf" srcId="{C959C736-C914-4474-804A-1501188753B5}" destId="{BA669853-F85E-450C-91CE-9682165A7AC0}" srcOrd="6" destOrd="0" presId="urn:microsoft.com/office/officeart/2005/8/layout/list1"/>
    <dgm:cxn modelId="{14FF4C71-91CB-479E-ADC9-D2C2A1C38A7A}" type="presParOf" srcId="{C959C736-C914-4474-804A-1501188753B5}" destId="{AFE2EFCA-3354-4A2D-8526-2D15B388FEC8}" srcOrd="7" destOrd="0" presId="urn:microsoft.com/office/officeart/2005/8/layout/list1"/>
    <dgm:cxn modelId="{54FCE52D-6B0A-427B-846C-D11945F0BCEC}" type="presParOf" srcId="{C959C736-C914-4474-804A-1501188753B5}" destId="{61198BE7-D73C-4C4C-AFA1-786C5BED77A1}" srcOrd="8" destOrd="0" presId="urn:microsoft.com/office/officeart/2005/8/layout/list1"/>
    <dgm:cxn modelId="{9C6D912F-A09D-4715-942D-7E2CEB85FB07}" type="presParOf" srcId="{61198BE7-D73C-4C4C-AFA1-786C5BED77A1}" destId="{19A6DD3B-4BD1-484D-85CE-290DBB688BBF}" srcOrd="0" destOrd="0" presId="urn:microsoft.com/office/officeart/2005/8/layout/list1"/>
    <dgm:cxn modelId="{DF3B9E1E-6429-47C6-8577-2EA12584D80B}" type="presParOf" srcId="{61198BE7-D73C-4C4C-AFA1-786C5BED77A1}" destId="{D28CC558-E5A5-42C3-8C05-6BBCB656C88B}" srcOrd="1" destOrd="0" presId="urn:microsoft.com/office/officeart/2005/8/layout/list1"/>
    <dgm:cxn modelId="{6EB4F0CF-A1DD-41D7-9D7B-E639187A43DB}" type="presParOf" srcId="{C959C736-C914-4474-804A-1501188753B5}" destId="{F0ECD3B9-9576-4B73-8128-FEFA7225A1CF}" srcOrd="9" destOrd="0" presId="urn:microsoft.com/office/officeart/2005/8/layout/list1"/>
    <dgm:cxn modelId="{39A32B3E-E150-4944-B4CE-932F97A67F06}" type="presParOf" srcId="{C959C736-C914-4474-804A-1501188753B5}" destId="{C688E963-B9D1-40A2-AEB7-4CF7E9A7504A}" srcOrd="10" destOrd="0" presId="urn:microsoft.com/office/officeart/2005/8/layout/list1"/>
    <dgm:cxn modelId="{072E94FF-CADA-44DC-A24D-25A4BA855575}" type="presParOf" srcId="{C959C736-C914-4474-804A-1501188753B5}" destId="{9210B381-AF11-484E-AE5A-82D2700F4ECB}" srcOrd="11" destOrd="0" presId="urn:microsoft.com/office/officeart/2005/8/layout/list1"/>
    <dgm:cxn modelId="{38BA31C1-FF3A-404A-8BD6-BF10F73F7289}" type="presParOf" srcId="{C959C736-C914-4474-804A-1501188753B5}" destId="{A7BCD2CF-37A9-4E11-84CD-26C6077F2A77}" srcOrd="12" destOrd="0" presId="urn:microsoft.com/office/officeart/2005/8/layout/list1"/>
    <dgm:cxn modelId="{A9B6F7C9-EF5B-4FFC-A03E-7590B7930A27}" type="presParOf" srcId="{A7BCD2CF-37A9-4E11-84CD-26C6077F2A77}" destId="{6EC74726-E400-426B-9192-C30F8EA032A1}" srcOrd="0" destOrd="0" presId="urn:microsoft.com/office/officeart/2005/8/layout/list1"/>
    <dgm:cxn modelId="{23122EE0-BA29-42C9-9B63-E1E923B92BEB}" type="presParOf" srcId="{A7BCD2CF-37A9-4E11-84CD-26C6077F2A77}" destId="{FF93FD83-59E7-4441-A034-58185E5B602E}" srcOrd="1" destOrd="0" presId="urn:microsoft.com/office/officeart/2005/8/layout/list1"/>
    <dgm:cxn modelId="{490C464E-405A-49E5-85DC-A1C492508891}" type="presParOf" srcId="{C959C736-C914-4474-804A-1501188753B5}" destId="{81B75AB2-1903-4881-BB44-C301A85428E7}" srcOrd="13" destOrd="0" presId="urn:microsoft.com/office/officeart/2005/8/layout/list1"/>
    <dgm:cxn modelId="{746BF814-3114-4534-BF2D-EABDAB21CEC0}" type="presParOf" srcId="{C959C736-C914-4474-804A-1501188753B5}" destId="{61D2D8AD-3637-4095-B1EF-938CAC290AE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1B53E-04C6-4F11-8341-0B12AC1FB0C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7E95AA6-7F37-4202-B77B-44F8D15E3F3E}">
      <dgm:prSet phldrT="[Text]" custT="1"/>
      <dgm:spPr/>
      <dgm:t>
        <a:bodyPr/>
        <a:lstStyle/>
        <a:p>
          <a:r>
            <a:rPr lang="en-US" sz="1600" dirty="0">
              <a:solidFill>
                <a:schemeClr val="bg1"/>
              </a:solidFill>
            </a:rPr>
            <a:t>Peer-reviewed articles  </a:t>
          </a:r>
        </a:p>
      </dgm:t>
    </dgm:pt>
    <dgm:pt modelId="{AC47D267-4E56-4881-83D5-C26444778B0D}" type="parTrans" cxnId="{14F8C8CB-5127-402D-82D5-407EC32EA66D}">
      <dgm:prSet/>
      <dgm:spPr/>
      <dgm:t>
        <a:bodyPr/>
        <a:lstStyle/>
        <a:p>
          <a:endParaRPr lang="en-US"/>
        </a:p>
      </dgm:t>
    </dgm:pt>
    <dgm:pt modelId="{4AC3DBA5-105D-4FA3-8736-08040A9F593D}" type="sibTrans" cxnId="{14F8C8CB-5127-402D-82D5-407EC32EA66D}">
      <dgm:prSet/>
      <dgm:spPr/>
      <dgm:t>
        <a:bodyPr/>
        <a:lstStyle/>
        <a:p>
          <a:endParaRPr lang="en-US"/>
        </a:p>
      </dgm:t>
    </dgm:pt>
    <dgm:pt modelId="{8E37E7CC-CFDC-4CC9-AA1C-843E7062757B}">
      <dgm:prSet phldrT="[Text]" custT="1"/>
      <dgm:spPr/>
      <dgm:t>
        <a:bodyPr/>
        <a:lstStyle/>
        <a:p>
          <a:r>
            <a:rPr lang="en-US" sz="1600" dirty="0">
              <a:latin typeface="+mn-lt"/>
            </a:rPr>
            <a:t>Government agencies, such as the CDC and the WHO </a:t>
          </a:r>
        </a:p>
      </dgm:t>
    </dgm:pt>
    <dgm:pt modelId="{DB9D3E76-8F53-4863-9FF5-AF9DE2735F4E}" type="parTrans" cxnId="{9B444405-6A7C-45AF-948B-167A7E4817C5}">
      <dgm:prSet/>
      <dgm:spPr/>
      <dgm:t>
        <a:bodyPr/>
        <a:lstStyle/>
        <a:p>
          <a:endParaRPr lang="en-US"/>
        </a:p>
      </dgm:t>
    </dgm:pt>
    <dgm:pt modelId="{F6EA49C1-9AC7-412D-9DE7-512CBAC04481}" type="sibTrans" cxnId="{9B444405-6A7C-45AF-948B-167A7E4817C5}">
      <dgm:prSet/>
      <dgm:spPr/>
      <dgm:t>
        <a:bodyPr/>
        <a:lstStyle/>
        <a:p>
          <a:endParaRPr lang="en-US"/>
        </a:p>
      </dgm:t>
    </dgm:pt>
    <dgm:pt modelId="{3A640C44-9062-424F-BCF3-A5733E9EC7DB}">
      <dgm:prSet phldrT="[Text]" custT="1"/>
      <dgm:spPr/>
      <dgm:t>
        <a:bodyPr/>
        <a:lstStyle/>
        <a:p>
          <a:r>
            <a:rPr lang="en-US" sz="1600" dirty="0"/>
            <a:t>Colleges and research institutes that conduct investigations on various aspects of obesity </a:t>
          </a:r>
        </a:p>
      </dgm:t>
    </dgm:pt>
    <dgm:pt modelId="{5B84084F-C502-4849-899F-96824AC2895C}" type="parTrans" cxnId="{C4B4EC71-68D1-4925-895B-D83594BC143B}">
      <dgm:prSet/>
      <dgm:spPr/>
      <dgm:t>
        <a:bodyPr/>
        <a:lstStyle/>
        <a:p>
          <a:endParaRPr lang="en-US"/>
        </a:p>
      </dgm:t>
    </dgm:pt>
    <dgm:pt modelId="{4A362BC7-A659-48BD-A328-BF9301275B83}" type="sibTrans" cxnId="{C4B4EC71-68D1-4925-895B-D83594BC143B}">
      <dgm:prSet/>
      <dgm:spPr/>
      <dgm:t>
        <a:bodyPr/>
        <a:lstStyle/>
        <a:p>
          <a:endParaRPr lang="en-US"/>
        </a:p>
      </dgm:t>
    </dgm:pt>
    <dgm:pt modelId="{5AB5B4B4-06CC-44B5-A852-CF35CCBE2905}">
      <dgm:prSet phldrT="[Text]" custT="1"/>
      <dgm:spPr/>
      <dgm:t>
        <a:bodyPr/>
        <a:lstStyle/>
        <a:p>
          <a:r>
            <a:rPr lang="en-US" sz="1600" dirty="0">
              <a:solidFill>
                <a:schemeClr val="bg1"/>
              </a:solidFill>
            </a:rPr>
            <a:t>Obesity related organization, such as the World Obesity Federation (Worldobesity, 2023)</a:t>
          </a:r>
        </a:p>
      </dgm:t>
    </dgm:pt>
    <dgm:pt modelId="{A1D914FD-6A31-4F6C-976D-AC69EE0E1F66}" type="parTrans" cxnId="{823E899E-434B-4918-B385-07BC1C357445}">
      <dgm:prSet/>
      <dgm:spPr/>
      <dgm:t>
        <a:bodyPr/>
        <a:lstStyle/>
        <a:p>
          <a:endParaRPr lang="en-US"/>
        </a:p>
      </dgm:t>
    </dgm:pt>
    <dgm:pt modelId="{38EE293C-E8A8-43C1-9839-E263FA18C0FF}" type="sibTrans" cxnId="{823E899E-434B-4918-B385-07BC1C357445}">
      <dgm:prSet/>
      <dgm:spPr/>
      <dgm:t>
        <a:bodyPr/>
        <a:lstStyle/>
        <a:p>
          <a:endParaRPr lang="en-US"/>
        </a:p>
      </dgm:t>
    </dgm:pt>
    <dgm:pt modelId="{2210647A-DD69-45CE-9D5A-7C6841826AD0}" type="pres">
      <dgm:prSet presAssocID="{1B91B53E-04C6-4F11-8341-0B12AC1FB0CE}" presName="composite" presStyleCnt="0">
        <dgm:presLayoutVars>
          <dgm:chMax val="1"/>
          <dgm:dir/>
          <dgm:resizeHandles val="exact"/>
        </dgm:presLayoutVars>
      </dgm:prSet>
      <dgm:spPr/>
    </dgm:pt>
    <dgm:pt modelId="{EFCB3EE1-F8DB-4D5B-A814-0DF9879F9E26}" type="pres">
      <dgm:prSet presAssocID="{67E95AA6-7F37-4202-B77B-44F8D15E3F3E}" presName="roof" presStyleLbl="dkBgShp" presStyleIdx="0" presStyleCnt="2"/>
      <dgm:spPr/>
    </dgm:pt>
    <dgm:pt modelId="{6504D750-AE63-4609-856E-B9657344F3A3}" type="pres">
      <dgm:prSet presAssocID="{67E95AA6-7F37-4202-B77B-44F8D15E3F3E}" presName="pillars" presStyleCnt="0"/>
      <dgm:spPr/>
    </dgm:pt>
    <dgm:pt modelId="{6FA2A219-989D-4C43-875E-ED4F196BB63A}" type="pres">
      <dgm:prSet presAssocID="{67E95AA6-7F37-4202-B77B-44F8D15E3F3E}" presName="pillar1" presStyleLbl="node1" presStyleIdx="0" presStyleCnt="3">
        <dgm:presLayoutVars>
          <dgm:bulletEnabled val="1"/>
        </dgm:presLayoutVars>
      </dgm:prSet>
      <dgm:spPr/>
    </dgm:pt>
    <dgm:pt modelId="{F052F7D1-1282-49EE-BB6C-DE718442F22B}" type="pres">
      <dgm:prSet presAssocID="{3A640C44-9062-424F-BCF3-A5733E9EC7DB}" presName="pillarX" presStyleLbl="node1" presStyleIdx="1" presStyleCnt="3">
        <dgm:presLayoutVars>
          <dgm:bulletEnabled val="1"/>
        </dgm:presLayoutVars>
      </dgm:prSet>
      <dgm:spPr/>
    </dgm:pt>
    <dgm:pt modelId="{1BED6DB2-981B-461E-80E0-959E28EA0767}" type="pres">
      <dgm:prSet presAssocID="{5AB5B4B4-06CC-44B5-A852-CF35CCBE2905}" presName="pillarX" presStyleLbl="node1" presStyleIdx="2" presStyleCnt="3">
        <dgm:presLayoutVars>
          <dgm:bulletEnabled val="1"/>
        </dgm:presLayoutVars>
      </dgm:prSet>
      <dgm:spPr/>
    </dgm:pt>
    <dgm:pt modelId="{08AF8DE7-C0DC-41BE-96F0-37C3F8E8F26A}" type="pres">
      <dgm:prSet presAssocID="{67E95AA6-7F37-4202-B77B-44F8D15E3F3E}" presName="base" presStyleLbl="dkBgShp" presStyleIdx="1" presStyleCnt="2"/>
      <dgm:spPr/>
    </dgm:pt>
  </dgm:ptLst>
  <dgm:cxnLst>
    <dgm:cxn modelId="{9B444405-6A7C-45AF-948B-167A7E4817C5}" srcId="{67E95AA6-7F37-4202-B77B-44F8D15E3F3E}" destId="{8E37E7CC-CFDC-4CC9-AA1C-843E7062757B}" srcOrd="0" destOrd="0" parTransId="{DB9D3E76-8F53-4863-9FF5-AF9DE2735F4E}" sibTransId="{F6EA49C1-9AC7-412D-9DE7-512CBAC04481}"/>
    <dgm:cxn modelId="{ADE9075A-B968-4846-A1BA-1059189149A3}" type="presOf" srcId="{8E37E7CC-CFDC-4CC9-AA1C-843E7062757B}" destId="{6FA2A219-989D-4C43-875E-ED4F196BB63A}" srcOrd="0" destOrd="0" presId="urn:microsoft.com/office/officeart/2005/8/layout/hList3"/>
    <dgm:cxn modelId="{C4B4EC71-68D1-4925-895B-D83594BC143B}" srcId="{67E95AA6-7F37-4202-B77B-44F8D15E3F3E}" destId="{3A640C44-9062-424F-BCF3-A5733E9EC7DB}" srcOrd="1" destOrd="0" parTransId="{5B84084F-C502-4849-899F-96824AC2895C}" sibTransId="{4A362BC7-A659-48BD-A328-BF9301275B83}"/>
    <dgm:cxn modelId="{321CCA89-464E-4793-B10A-8DDCC3F09620}" type="presOf" srcId="{3A640C44-9062-424F-BCF3-A5733E9EC7DB}" destId="{F052F7D1-1282-49EE-BB6C-DE718442F22B}" srcOrd="0" destOrd="0" presId="urn:microsoft.com/office/officeart/2005/8/layout/hList3"/>
    <dgm:cxn modelId="{E6D19191-030F-4C66-91AF-0D73390D8340}" type="presOf" srcId="{5AB5B4B4-06CC-44B5-A852-CF35CCBE2905}" destId="{1BED6DB2-981B-461E-80E0-959E28EA0767}" srcOrd="0" destOrd="0" presId="urn:microsoft.com/office/officeart/2005/8/layout/hList3"/>
    <dgm:cxn modelId="{823E899E-434B-4918-B385-07BC1C357445}" srcId="{67E95AA6-7F37-4202-B77B-44F8D15E3F3E}" destId="{5AB5B4B4-06CC-44B5-A852-CF35CCBE2905}" srcOrd="2" destOrd="0" parTransId="{A1D914FD-6A31-4F6C-976D-AC69EE0E1F66}" sibTransId="{38EE293C-E8A8-43C1-9839-E263FA18C0FF}"/>
    <dgm:cxn modelId="{14A3B09F-6D63-417F-B125-A7A823CBDAEA}" type="presOf" srcId="{1B91B53E-04C6-4F11-8341-0B12AC1FB0CE}" destId="{2210647A-DD69-45CE-9D5A-7C6841826AD0}" srcOrd="0" destOrd="0" presId="urn:microsoft.com/office/officeart/2005/8/layout/hList3"/>
    <dgm:cxn modelId="{14F8C8CB-5127-402D-82D5-407EC32EA66D}" srcId="{1B91B53E-04C6-4F11-8341-0B12AC1FB0CE}" destId="{67E95AA6-7F37-4202-B77B-44F8D15E3F3E}" srcOrd="0" destOrd="0" parTransId="{AC47D267-4E56-4881-83D5-C26444778B0D}" sibTransId="{4AC3DBA5-105D-4FA3-8736-08040A9F593D}"/>
    <dgm:cxn modelId="{CA73F8CC-584B-4E9E-8F80-1B54893D0AB6}" type="presOf" srcId="{67E95AA6-7F37-4202-B77B-44F8D15E3F3E}" destId="{EFCB3EE1-F8DB-4D5B-A814-0DF9879F9E26}" srcOrd="0" destOrd="0" presId="urn:microsoft.com/office/officeart/2005/8/layout/hList3"/>
    <dgm:cxn modelId="{A80D8DF0-EEF2-4B62-8662-E414E17DD5E7}" type="presParOf" srcId="{2210647A-DD69-45CE-9D5A-7C6841826AD0}" destId="{EFCB3EE1-F8DB-4D5B-A814-0DF9879F9E26}" srcOrd="0" destOrd="0" presId="urn:microsoft.com/office/officeart/2005/8/layout/hList3"/>
    <dgm:cxn modelId="{A0FF8499-F722-49D7-90AC-2E9C33AE6418}" type="presParOf" srcId="{2210647A-DD69-45CE-9D5A-7C6841826AD0}" destId="{6504D750-AE63-4609-856E-B9657344F3A3}" srcOrd="1" destOrd="0" presId="urn:microsoft.com/office/officeart/2005/8/layout/hList3"/>
    <dgm:cxn modelId="{9A82F744-A52E-4DAB-8DAB-A920E08EE85D}" type="presParOf" srcId="{6504D750-AE63-4609-856E-B9657344F3A3}" destId="{6FA2A219-989D-4C43-875E-ED4F196BB63A}" srcOrd="0" destOrd="0" presId="urn:microsoft.com/office/officeart/2005/8/layout/hList3"/>
    <dgm:cxn modelId="{4B1191BA-3677-46F9-B493-27421171DD14}" type="presParOf" srcId="{6504D750-AE63-4609-856E-B9657344F3A3}" destId="{F052F7D1-1282-49EE-BB6C-DE718442F22B}" srcOrd="1" destOrd="0" presId="urn:microsoft.com/office/officeart/2005/8/layout/hList3"/>
    <dgm:cxn modelId="{0DD1C22F-7C22-4F28-AA6A-9B8FC208CC69}" type="presParOf" srcId="{6504D750-AE63-4609-856E-B9657344F3A3}" destId="{1BED6DB2-981B-461E-80E0-959E28EA0767}" srcOrd="2" destOrd="0" presId="urn:microsoft.com/office/officeart/2005/8/layout/hList3"/>
    <dgm:cxn modelId="{67DFB7E0-09D6-4B74-9AB1-218C5972EFDC}" type="presParOf" srcId="{2210647A-DD69-45CE-9D5A-7C6841826AD0}" destId="{08AF8DE7-C0DC-41BE-96F0-37C3F8E8F26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000824-1B80-4F5F-9DB5-3C44B4AB03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BB1B6F2-5101-4A8F-BA6C-486593D26DEF}">
      <dgm:prSet phldrT="[Text]" custT="1"/>
      <dgm:spPr/>
      <dgm:t>
        <a:bodyPr/>
        <a:lstStyle/>
        <a:p>
          <a:r>
            <a:rPr lang="en-US" sz="1600" dirty="0"/>
            <a:t>PubMed</a:t>
          </a:r>
        </a:p>
      </dgm:t>
    </dgm:pt>
    <dgm:pt modelId="{5B070400-DEE9-4F8B-B79E-4A5D7602753F}" type="parTrans" cxnId="{90A8EEBD-3F70-4629-ACA6-E547821A625B}">
      <dgm:prSet/>
      <dgm:spPr/>
      <dgm:t>
        <a:bodyPr/>
        <a:lstStyle/>
        <a:p>
          <a:endParaRPr lang="en-US"/>
        </a:p>
      </dgm:t>
    </dgm:pt>
    <dgm:pt modelId="{25885677-9EE4-4560-8E9C-B403F0B06BF7}" type="sibTrans" cxnId="{90A8EEBD-3F70-4629-ACA6-E547821A625B}">
      <dgm:prSet/>
      <dgm:spPr/>
      <dgm:t>
        <a:bodyPr/>
        <a:lstStyle/>
        <a:p>
          <a:endParaRPr lang="en-US"/>
        </a:p>
      </dgm:t>
    </dgm:pt>
    <dgm:pt modelId="{2626E7C3-1E83-49FB-AB5E-CDC267E5307F}">
      <dgm:prSet phldrT="[Text]" custT="1"/>
      <dgm:spPr/>
      <dgm:t>
        <a:bodyPr/>
        <a:lstStyle/>
        <a:p>
          <a:r>
            <a:rPr lang="en-US" sz="1600" dirty="0"/>
            <a:t>World Health Organization</a:t>
          </a:r>
        </a:p>
      </dgm:t>
    </dgm:pt>
    <dgm:pt modelId="{B48D803A-EFB9-411D-ADAB-F63FC4864196}" type="parTrans" cxnId="{F157298B-F3AF-4884-8C84-C1D66A33038C}">
      <dgm:prSet/>
      <dgm:spPr/>
      <dgm:t>
        <a:bodyPr/>
        <a:lstStyle/>
        <a:p>
          <a:endParaRPr lang="en-US"/>
        </a:p>
      </dgm:t>
    </dgm:pt>
    <dgm:pt modelId="{B757BB16-4D82-4E77-9C11-52C284E44031}" type="sibTrans" cxnId="{F157298B-F3AF-4884-8C84-C1D66A33038C}">
      <dgm:prSet/>
      <dgm:spPr/>
      <dgm:t>
        <a:bodyPr/>
        <a:lstStyle/>
        <a:p>
          <a:endParaRPr lang="en-US"/>
        </a:p>
      </dgm:t>
    </dgm:pt>
    <dgm:pt modelId="{12D3916E-8557-4298-98FC-E9B83DA5427B}">
      <dgm:prSet phldrT="[Text]" custT="1"/>
      <dgm:spPr/>
      <dgm:t>
        <a:bodyPr/>
        <a:lstStyle/>
        <a:p>
          <a:r>
            <a:rPr lang="en-US" sz="1600" dirty="0"/>
            <a:t>CDC</a:t>
          </a:r>
        </a:p>
      </dgm:t>
    </dgm:pt>
    <dgm:pt modelId="{2155D670-5A70-4180-8183-E1447727FA06}" type="parTrans" cxnId="{DBA1DF7B-9D3A-4AF6-A44F-036F2D79372C}">
      <dgm:prSet/>
      <dgm:spPr/>
      <dgm:t>
        <a:bodyPr/>
        <a:lstStyle/>
        <a:p>
          <a:endParaRPr lang="en-US"/>
        </a:p>
      </dgm:t>
    </dgm:pt>
    <dgm:pt modelId="{60533386-180B-4297-8E43-58EF6D3FF36E}" type="sibTrans" cxnId="{DBA1DF7B-9D3A-4AF6-A44F-036F2D79372C}">
      <dgm:prSet/>
      <dgm:spPr/>
      <dgm:t>
        <a:bodyPr/>
        <a:lstStyle/>
        <a:p>
          <a:endParaRPr lang="en-US"/>
        </a:p>
      </dgm:t>
    </dgm:pt>
    <dgm:pt modelId="{51990E82-DD76-437A-9A3F-06726115B75B}">
      <dgm:prSet phldrT="[Text]" custT="1"/>
      <dgm:spPr/>
      <dgm:t>
        <a:bodyPr/>
        <a:lstStyle/>
        <a:p>
          <a:r>
            <a:rPr lang="en-US" sz="1600" dirty="0"/>
            <a:t>National Institute of Health</a:t>
          </a:r>
        </a:p>
      </dgm:t>
    </dgm:pt>
    <dgm:pt modelId="{E5908657-D8AD-4667-A958-7BD6F6C10786}" type="parTrans" cxnId="{187E16B8-43B9-4C76-B304-4F0846D15851}">
      <dgm:prSet/>
      <dgm:spPr/>
      <dgm:t>
        <a:bodyPr/>
        <a:lstStyle/>
        <a:p>
          <a:endParaRPr lang="en-US"/>
        </a:p>
      </dgm:t>
    </dgm:pt>
    <dgm:pt modelId="{E3B6C7C4-55EB-4D16-BB17-AFBC4951CDB5}" type="sibTrans" cxnId="{187E16B8-43B9-4C76-B304-4F0846D15851}">
      <dgm:prSet/>
      <dgm:spPr/>
      <dgm:t>
        <a:bodyPr/>
        <a:lstStyle/>
        <a:p>
          <a:endParaRPr lang="en-US"/>
        </a:p>
      </dgm:t>
    </dgm:pt>
    <dgm:pt modelId="{1DC924FB-1941-4CBB-8A0C-F2BFF5630AD3}">
      <dgm:prSet phldrT="[Text]" custT="1"/>
      <dgm:spPr/>
      <dgm:t>
        <a:bodyPr/>
        <a:lstStyle/>
        <a:p>
          <a:r>
            <a:rPr lang="en-US" sz="1600" dirty="0"/>
            <a:t>Cochrane Library</a:t>
          </a:r>
        </a:p>
      </dgm:t>
    </dgm:pt>
    <dgm:pt modelId="{B71A099F-FCDD-43B6-8ECE-3C2866DDD579}" type="parTrans" cxnId="{A7880C2A-1432-4E3C-AED5-F6A264C27340}">
      <dgm:prSet/>
      <dgm:spPr/>
      <dgm:t>
        <a:bodyPr/>
        <a:lstStyle/>
        <a:p>
          <a:endParaRPr lang="en-US"/>
        </a:p>
      </dgm:t>
    </dgm:pt>
    <dgm:pt modelId="{D0400AC0-D667-4D87-A93D-3328F1E20E58}" type="sibTrans" cxnId="{A7880C2A-1432-4E3C-AED5-F6A264C27340}">
      <dgm:prSet/>
      <dgm:spPr/>
      <dgm:t>
        <a:bodyPr/>
        <a:lstStyle/>
        <a:p>
          <a:endParaRPr lang="en-US"/>
        </a:p>
      </dgm:t>
    </dgm:pt>
    <dgm:pt modelId="{0E08138E-CD8F-4DA2-B03D-18D802994A66}" type="pres">
      <dgm:prSet presAssocID="{B5000824-1B80-4F5F-9DB5-3C44B4AB03D2}" presName="diagram" presStyleCnt="0">
        <dgm:presLayoutVars>
          <dgm:dir/>
          <dgm:resizeHandles val="exact"/>
        </dgm:presLayoutVars>
      </dgm:prSet>
      <dgm:spPr/>
    </dgm:pt>
    <dgm:pt modelId="{24BF313C-4872-4476-BDCF-F1B2E1E978CD}" type="pres">
      <dgm:prSet presAssocID="{EBB1B6F2-5101-4A8F-BA6C-486593D26DEF}" presName="node" presStyleLbl="node1" presStyleIdx="0" presStyleCnt="5">
        <dgm:presLayoutVars>
          <dgm:bulletEnabled val="1"/>
        </dgm:presLayoutVars>
      </dgm:prSet>
      <dgm:spPr/>
    </dgm:pt>
    <dgm:pt modelId="{0F4799AF-2D4E-423F-BBAA-7AE36AFB838E}" type="pres">
      <dgm:prSet presAssocID="{25885677-9EE4-4560-8E9C-B403F0B06BF7}" presName="sibTrans" presStyleCnt="0"/>
      <dgm:spPr/>
    </dgm:pt>
    <dgm:pt modelId="{1FFA8F1C-5B91-4A17-A5D5-ABB12E9E350C}" type="pres">
      <dgm:prSet presAssocID="{2626E7C3-1E83-49FB-AB5E-CDC267E5307F}" presName="node" presStyleLbl="node1" presStyleIdx="1" presStyleCnt="5">
        <dgm:presLayoutVars>
          <dgm:bulletEnabled val="1"/>
        </dgm:presLayoutVars>
      </dgm:prSet>
      <dgm:spPr/>
    </dgm:pt>
    <dgm:pt modelId="{AD3AC7DF-A8E9-4DD4-B28C-06452F75B455}" type="pres">
      <dgm:prSet presAssocID="{B757BB16-4D82-4E77-9C11-52C284E44031}" presName="sibTrans" presStyleCnt="0"/>
      <dgm:spPr/>
    </dgm:pt>
    <dgm:pt modelId="{2A26B7C0-8C45-4EEC-884C-D882C5F21B5D}" type="pres">
      <dgm:prSet presAssocID="{12D3916E-8557-4298-98FC-E9B83DA5427B}" presName="node" presStyleLbl="node1" presStyleIdx="2" presStyleCnt="5">
        <dgm:presLayoutVars>
          <dgm:bulletEnabled val="1"/>
        </dgm:presLayoutVars>
      </dgm:prSet>
      <dgm:spPr/>
    </dgm:pt>
    <dgm:pt modelId="{2D68795A-8D27-41D8-857E-0DAB51377D97}" type="pres">
      <dgm:prSet presAssocID="{60533386-180B-4297-8E43-58EF6D3FF36E}" presName="sibTrans" presStyleCnt="0"/>
      <dgm:spPr/>
    </dgm:pt>
    <dgm:pt modelId="{2B7C71C2-8548-4ACB-A82D-D7F3692BFA12}" type="pres">
      <dgm:prSet presAssocID="{51990E82-DD76-437A-9A3F-06726115B75B}" presName="node" presStyleLbl="node1" presStyleIdx="3" presStyleCnt="5">
        <dgm:presLayoutVars>
          <dgm:bulletEnabled val="1"/>
        </dgm:presLayoutVars>
      </dgm:prSet>
      <dgm:spPr/>
    </dgm:pt>
    <dgm:pt modelId="{9CA4B34F-2DD2-4006-93A9-ABC28AE1795A}" type="pres">
      <dgm:prSet presAssocID="{E3B6C7C4-55EB-4D16-BB17-AFBC4951CDB5}" presName="sibTrans" presStyleCnt="0"/>
      <dgm:spPr/>
    </dgm:pt>
    <dgm:pt modelId="{EECF027B-3C9E-4A32-890A-0D6D8BCB2268}" type="pres">
      <dgm:prSet presAssocID="{1DC924FB-1941-4CBB-8A0C-F2BFF5630AD3}" presName="node" presStyleLbl="node1" presStyleIdx="4" presStyleCnt="5">
        <dgm:presLayoutVars>
          <dgm:bulletEnabled val="1"/>
        </dgm:presLayoutVars>
      </dgm:prSet>
      <dgm:spPr/>
    </dgm:pt>
  </dgm:ptLst>
  <dgm:cxnLst>
    <dgm:cxn modelId="{6DDDBD0C-A495-43B5-8EE3-F10F7F09BFCE}" type="presOf" srcId="{B5000824-1B80-4F5F-9DB5-3C44B4AB03D2}" destId="{0E08138E-CD8F-4DA2-B03D-18D802994A66}" srcOrd="0" destOrd="0" presId="urn:microsoft.com/office/officeart/2005/8/layout/default"/>
    <dgm:cxn modelId="{A7880C2A-1432-4E3C-AED5-F6A264C27340}" srcId="{B5000824-1B80-4F5F-9DB5-3C44B4AB03D2}" destId="{1DC924FB-1941-4CBB-8A0C-F2BFF5630AD3}" srcOrd="4" destOrd="0" parTransId="{B71A099F-FCDD-43B6-8ECE-3C2866DDD579}" sibTransId="{D0400AC0-D667-4D87-A93D-3328F1E20E58}"/>
    <dgm:cxn modelId="{4440B25F-4EF4-4B29-AF85-E6E9BA96014C}" type="presOf" srcId="{EBB1B6F2-5101-4A8F-BA6C-486593D26DEF}" destId="{24BF313C-4872-4476-BDCF-F1B2E1E978CD}" srcOrd="0" destOrd="0" presId="urn:microsoft.com/office/officeart/2005/8/layout/default"/>
    <dgm:cxn modelId="{DBA1DF7B-9D3A-4AF6-A44F-036F2D79372C}" srcId="{B5000824-1B80-4F5F-9DB5-3C44B4AB03D2}" destId="{12D3916E-8557-4298-98FC-E9B83DA5427B}" srcOrd="2" destOrd="0" parTransId="{2155D670-5A70-4180-8183-E1447727FA06}" sibTransId="{60533386-180B-4297-8E43-58EF6D3FF36E}"/>
    <dgm:cxn modelId="{F157298B-F3AF-4884-8C84-C1D66A33038C}" srcId="{B5000824-1B80-4F5F-9DB5-3C44B4AB03D2}" destId="{2626E7C3-1E83-49FB-AB5E-CDC267E5307F}" srcOrd="1" destOrd="0" parTransId="{B48D803A-EFB9-411D-ADAB-F63FC4864196}" sibTransId="{B757BB16-4D82-4E77-9C11-52C284E44031}"/>
    <dgm:cxn modelId="{8EF16E94-CD7C-4033-B74D-5E71E70C72DA}" type="presOf" srcId="{2626E7C3-1E83-49FB-AB5E-CDC267E5307F}" destId="{1FFA8F1C-5B91-4A17-A5D5-ABB12E9E350C}" srcOrd="0" destOrd="0" presId="urn:microsoft.com/office/officeart/2005/8/layout/default"/>
    <dgm:cxn modelId="{33288099-E587-4A8D-8D35-F922F14A4D03}" type="presOf" srcId="{51990E82-DD76-437A-9A3F-06726115B75B}" destId="{2B7C71C2-8548-4ACB-A82D-D7F3692BFA12}" srcOrd="0" destOrd="0" presId="urn:microsoft.com/office/officeart/2005/8/layout/default"/>
    <dgm:cxn modelId="{187E16B8-43B9-4C76-B304-4F0846D15851}" srcId="{B5000824-1B80-4F5F-9DB5-3C44B4AB03D2}" destId="{51990E82-DD76-437A-9A3F-06726115B75B}" srcOrd="3" destOrd="0" parTransId="{E5908657-D8AD-4667-A958-7BD6F6C10786}" sibTransId="{E3B6C7C4-55EB-4D16-BB17-AFBC4951CDB5}"/>
    <dgm:cxn modelId="{90A8EEBD-3F70-4629-ACA6-E547821A625B}" srcId="{B5000824-1B80-4F5F-9DB5-3C44B4AB03D2}" destId="{EBB1B6F2-5101-4A8F-BA6C-486593D26DEF}" srcOrd="0" destOrd="0" parTransId="{5B070400-DEE9-4F8B-B79E-4A5D7602753F}" sibTransId="{25885677-9EE4-4560-8E9C-B403F0B06BF7}"/>
    <dgm:cxn modelId="{2794C0C6-27D0-4AAE-AE9E-5B25E31316EC}" type="presOf" srcId="{1DC924FB-1941-4CBB-8A0C-F2BFF5630AD3}" destId="{EECF027B-3C9E-4A32-890A-0D6D8BCB2268}" srcOrd="0" destOrd="0" presId="urn:microsoft.com/office/officeart/2005/8/layout/default"/>
    <dgm:cxn modelId="{A7A949D7-20CB-481E-8531-D8E818178A73}" type="presOf" srcId="{12D3916E-8557-4298-98FC-E9B83DA5427B}" destId="{2A26B7C0-8C45-4EEC-884C-D882C5F21B5D}" srcOrd="0" destOrd="0" presId="urn:microsoft.com/office/officeart/2005/8/layout/default"/>
    <dgm:cxn modelId="{47F10B79-4D41-4B49-B015-23EE97467C03}" type="presParOf" srcId="{0E08138E-CD8F-4DA2-B03D-18D802994A66}" destId="{24BF313C-4872-4476-BDCF-F1B2E1E978CD}" srcOrd="0" destOrd="0" presId="urn:microsoft.com/office/officeart/2005/8/layout/default"/>
    <dgm:cxn modelId="{B7AB79F0-46D5-48D7-9196-DB54EB110ABF}" type="presParOf" srcId="{0E08138E-CD8F-4DA2-B03D-18D802994A66}" destId="{0F4799AF-2D4E-423F-BBAA-7AE36AFB838E}" srcOrd="1" destOrd="0" presId="urn:microsoft.com/office/officeart/2005/8/layout/default"/>
    <dgm:cxn modelId="{158236D0-E1BC-4FFC-9C51-6E1F4207A1AE}" type="presParOf" srcId="{0E08138E-CD8F-4DA2-B03D-18D802994A66}" destId="{1FFA8F1C-5B91-4A17-A5D5-ABB12E9E350C}" srcOrd="2" destOrd="0" presId="urn:microsoft.com/office/officeart/2005/8/layout/default"/>
    <dgm:cxn modelId="{B904A8A8-9504-4AA6-9182-E0BE2CEAB583}" type="presParOf" srcId="{0E08138E-CD8F-4DA2-B03D-18D802994A66}" destId="{AD3AC7DF-A8E9-4DD4-B28C-06452F75B455}" srcOrd="3" destOrd="0" presId="urn:microsoft.com/office/officeart/2005/8/layout/default"/>
    <dgm:cxn modelId="{CDB8F92C-D2A7-4C64-8973-4DB3370018D6}" type="presParOf" srcId="{0E08138E-CD8F-4DA2-B03D-18D802994A66}" destId="{2A26B7C0-8C45-4EEC-884C-D882C5F21B5D}" srcOrd="4" destOrd="0" presId="urn:microsoft.com/office/officeart/2005/8/layout/default"/>
    <dgm:cxn modelId="{9D683F34-5B65-49AC-BAFE-2E173C94EB59}" type="presParOf" srcId="{0E08138E-CD8F-4DA2-B03D-18D802994A66}" destId="{2D68795A-8D27-41D8-857E-0DAB51377D97}" srcOrd="5" destOrd="0" presId="urn:microsoft.com/office/officeart/2005/8/layout/default"/>
    <dgm:cxn modelId="{2E0A0165-0986-47CB-B8D2-B2786E39F2F7}" type="presParOf" srcId="{0E08138E-CD8F-4DA2-B03D-18D802994A66}" destId="{2B7C71C2-8548-4ACB-A82D-D7F3692BFA12}" srcOrd="6" destOrd="0" presId="urn:microsoft.com/office/officeart/2005/8/layout/default"/>
    <dgm:cxn modelId="{DA5A8652-3EAC-452F-B7C4-14734C7DBD1A}" type="presParOf" srcId="{0E08138E-CD8F-4DA2-B03D-18D802994A66}" destId="{9CA4B34F-2DD2-4006-93A9-ABC28AE1795A}" srcOrd="7" destOrd="0" presId="urn:microsoft.com/office/officeart/2005/8/layout/default"/>
    <dgm:cxn modelId="{D10B7111-B89C-4830-9D3F-84F7CBD2A388}" type="presParOf" srcId="{0E08138E-CD8F-4DA2-B03D-18D802994A66}" destId="{EECF027B-3C9E-4A32-890A-0D6D8BCB226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2BC6D-675A-43CF-800B-8AE9EA9C30A9}">
      <dsp:nvSpPr>
        <dsp:cNvPr id="0" name=""/>
        <dsp:cNvSpPr/>
      </dsp:nvSpPr>
      <dsp:spPr>
        <a:xfrm>
          <a:off x="0" y="340257"/>
          <a:ext cx="9601200"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B1E504-152A-4C9A-9061-D0904A57BF4A}">
      <dsp:nvSpPr>
        <dsp:cNvPr id="0" name=""/>
        <dsp:cNvSpPr/>
      </dsp:nvSpPr>
      <dsp:spPr>
        <a:xfrm>
          <a:off x="480060" y="74577"/>
          <a:ext cx="6720839"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To help individuals reduce weight and obesity by practicing healthy eating and being physically active </a:t>
          </a:r>
        </a:p>
      </dsp:txBody>
      <dsp:txXfrm>
        <a:off x="505999" y="100516"/>
        <a:ext cx="6668961" cy="479482"/>
      </dsp:txXfrm>
    </dsp:sp>
    <dsp:sp modelId="{BA669853-F85E-450C-91CE-9682165A7AC0}">
      <dsp:nvSpPr>
        <dsp:cNvPr id="0" name=""/>
        <dsp:cNvSpPr/>
      </dsp:nvSpPr>
      <dsp:spPr>
        <a:xfrm>
          <a:off x="0" y="1156737"/>
          <a:ext cx="9601200"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98D10-515B-4B60-A726-FF997FE2B8EF}">
      <dsp:nvSpPr>
        <dsp:cNvPr id="0" name=""/>
        <dsp:cNvSpPr/>
      </dsp:nvSpPr>
      <dsp:spPr>
        <a:xfrm>
          <a:off x="480060" y="891057"/>
          <a:ext cx="6720839"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en-US" sz="1600" kern="1200" dirty="0"/>
            <a:t>Lessen the consumption of added sugars by persons aged two years and above </a:t>
          </a:r>
        </a:p>
      </dsp:txBody>
      <dsp:txXfrm>
        <a:off x="505999" y="916996"/>
        <a:ext cx="6668961" cy="479482"/>
      </dsp:txXfrm>
    </dsp:sp>
    <dsp:sp modelId="{C688E963-B9D1-40A2-AEB7-4CF7E9A7504A}">
      <dsp:nvSpPr>
        <dsp:cNvPr id="0" name=""/>
        <dsp:cNvSpPr/>
      </dsp:nvSpPr>
      <dsp:spPr>
        <a:xfrm>
          <a:off x="0" y="1973217"/>
          <a:ext cx="9601200"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8CC558-E5A5-42C3-8C05-6BBCB656C88B}">
      <dsp:nvSpPr>
        <dsp:cNvPr id="0" name=""/>
        <dsp:cNvSpPr/>
      </dsp:nvSpPr>
      <dsp:spPr>
        <a:xfrm>
          <a:off x="480060" y="1707537"/>
          <a:ext cx="6720839"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en-US" sz="1600" kern="1200" dirty="0"/>
            <a:t>Reduce the number of kids and teenagers with obesity (Healthy People 2030, n.d.)</a:t>
          </a:r>
        </a:p>
      </dsp:txBody>
      <dsp:txXfrm>
        <a:off x="505999" y="1733476"/>
        <a:ext cx="6668961" cy="479482"/>
      </dsp:txXfrm>
    </dsp:sp>
    <dsp:sp modelId="{61D2D8AD-3637-4095-B1EF-938CAC290AED}">
      <dsp:nvSpPr>
        <dsp:cNvPr id="0" name=""/>
        <dsp:cNvSpPr/>
      </dsp:nvSpPr>
      <dsp:spPr>
        <a:xfrm>
          <a:off x="0" y="2789697"/>
          <a:ext cx="9601200"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93FD83-59E7-4441-A034-58185E5B602E}">
      <dsp:nvSpPr>
        <dsp:cNvPr id="0" name=""/>
        <dsp:cNvSpPr/>
      </dsp:nvSpPr>
      <dsp:spPr>
        <a:xfrm>
          <a:off x="480060" y="2524017"/>
          <a:ext cx="6720839"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prstClr val="white"/>
              </a:solidFill>
              <a:latin typeface="Garamond" panose="02020404030301010803"/>
              <a:ea typeface="+mn-ea"/>
              <a:cs typeface="+mn-cs"/>
            </a:rPr>
            <a:t>Decrease the number of grown-ups with obesity</a:t>
          </a:r>
        </a:p>
        <a:p>
          <a:pPr marL="0" lvl="0" indent="0" algn="l" defTabSz="711200">
            <a:lnSpc>
              <a:spcPct val="90000"/>
            </a:lnSpc>
            <a:spcBef>
              <a:spcPct val="0"/>
            </a:spcBef>
            <a:spcAft>
              <a:spcPct val="35000"/>
            </a:spcAft>
            <a:buNone/>
          </a:pPr>
          <a:endParaRPr lang="en-US" sz="1800" kern="1200" dirty="0"/>
        </a:p>
      </dsp:txBody>
      <dsp:txXfrm>
        <a:off x="505999" y="2549956"/>
        <a:ext cx="6668961"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B3EE1-F8DB-4D5B-A814-0DF9879F9E26}">
      <dsp:nvSpPr>
        <dsp:cNvPr id="0" name=""/>
        <dsp:cNvSpPr/>
      </dsp:nvSpPr>
      <dsp:spPr>
        <a:xfrm>
          <a:off x="0" y="0"/>
          <a:ext cx="9601200" cy="99536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Peer-reviewed articles  </a:t>
          </a:r>
        </a:p>
      </dsp:txBody>
      <dsp:txXfrm>
        <a:off x="0" y="0"/>
        <a:ext cx="9601200" cy="995362"/>
      </dsp:txXfrm>
    </dsp:sp>
    <dsp:sp modelId="{6FA2A219-989D-4C43-875E-ED4F196BB63A}">
      <dsp:nvSpPr>
        <dsp:cNvPr id="0" name=""/>
        <dsp:cNvSpPr/>
      </dsp:nvSpPr>
      <dsp:spPr>
        <a:xfrm>
          <a:off x="4688" y="995362"/>
          <a:ext cx="3197274" cy="20902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Government agencies, such as the CDC and the WHO </a:t>
          </a:r>
        </a:p>
      </dsp:txBody>
      <dsp:txXfrm>
        <a:off x="4688" y="995362"/>
        <a:ext cx="3197274" cy="2090261"/>
      </dsp:txXfrm>
    </dsp:sp>
    <dsp:sp modelId="{F052F7D1-1282-49EE-BB6C-DE718442F22B}">
      <dsp:nvSpPr>
        <dsp:cNvPr id="0" name=""/>
        <dsp:cNvSpPr/>
      </dsp:nvSpPr>
      <dsp:spPr>
        <a:xfrm>
          <a:off x="3201962" y="995362"/>
          <a:ext cx="3197274" cy="20902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Colleges and research institutes that conduct investigations on various aspects of obesity </a:t>
          </a:r>
        </a:p>
      </dsp:txBody>
      <dsp:txXfrm>
        <a:off x="3201962" y="995362"/>
        <a:ext cx="3197274" cy="2090261"/>
      </dsp:txXfrm>
    </dsp:sp>
    <dsp:sp modelId="{1BED6DB2-981B-461E-80E0-959E28EA0767}">
      <dsp:nvSpPr>
        <dsp:cNvPr id="0" name=""/>
        <dsp:cNvSpPr/>
      </dsp:nvSpPr>
      <dsp:spPr>
        <a:xfrm>
          <a:off x="6399237" y="995362"/>
          <a:ext cx="3197274" cy="209026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Obesity related organization, such as the World Obesity Federation (Worldobesity, 2023)</a:t>
          </a:r>
        </a:p>
      </dsp:txBody>
      <dsp:txXfrm>
        <a:off x="6399237" y="995362"/>
        <a:ext cx="3197274" cy="2090261"/>
      </dsp:txXfrm>
    </dsp:sp>
    <dsp:sp modelId="{08AF8DE7-C0DC-41BE-96F0-37C3F8E8F26A}">
      <dsp:nvSpPr>
        <dsp:cNvPr id="0" name=""/>
        <dsp:cNvSpPr/>
      </dsp:nvSpPr>
      <dsp:spPr>
        <a:xfrm>
          <a:off x="0" y="3085623"/>
          <a:ext cx="9601200" cy="23225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F313C-4872-4476-BDCF-F1B2E1E978CD}">
      <dsp:nvSpPr>
        <dsp:cNvPr id="0" name=""/>
        <dsp:cNvSpPr/>
      </dsp:nvSpPr>
      <dsp:spPr>
        <a:xfrm>
          <a:off x="720090" y="1230"/>
          <a:ext cx="2550318" cy="1530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PubMed</a:t>
          </a:r>
        </a:p>
      </dsp:txBody>
      <dsp:txXfrm>
        <a:off x="720090" y="1230"/>
        <a:ext cx="2550318" cy="1530191"/>
      </dsp:txXfrm>
    </dsp:sp>
    <dsp:sp modelId="{1FFA8F1C-5B91-4A17-A5D5-ABB12E9E350C}">
      <dsp:nvSpPr>
        <dsp:cNvPr id="0" name=""/>
        <dsp:cNvSpPr/>
      </dsp:nvSpPr>
      <dsp:spPr>
        <a:xfrm>
          <a:off x="3525440" y="1230"/>
          <a:ext cx="2550318" cy="1530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World Health Organization</a:t>
          </a:r>
        </a:p>
      </dsp:txBody>
      <dsp:txXfrm>
        <a:off x="3525440" y="1230"/>
        <a:ext cx="2550318" cy="1530191"/>
      </dsp:txXfrm>
    </dsp:sp>
    <dsp:sp modelId="{2A26B7C0-8C45-4EEC-884C-D882C5F21B5D}">
      <dsp:nvSpPr>
        <dsp:cNvPr id="0" name=""/>
        <dsp:cNvSpPr/>
      </dsp:nvSpPr>
      <dsp:spPr>
        <a:xfrm>
          <a:off x="6330791" y="1230"/>
          <a:ext cx="2550318" cy="1530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CDC</a:t>
          </a:r>
        </a:p>
      </dsp:txBody>
      <dsp:txXfrm>
        <a:off x="6330791" y="1230"/>
        <a:ext cx="2550318" cy="1530191"/>
      </dsp:txXfrm>
    </dsp:sp>
    <dsp:sp modelId="{2B7C71C2-8548-4ACB-A82D-D7F3692BFA12}">
      <dsp:nvSpPr>
        <dsp:cNvPr id="0" name=""/>
        <dsp:cNvSpPr/>
      </dsp:nvSpPr>
      <dsp:spPr>
        <a:xfrm>
          <a:off x="2122765" y="1786453"/>
          <a:ext cx="2550318" cy="1530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National Institute of Health</a:t>
          </a:r>
        </a:p>
      </dsp:txBody>
      <dsp:txXfrm>
        <a:off x="2122765" y="1786453"/>
        <a:ext cx="2550318" cy="1530191"/>
      </dsp:txXfrm>
    </dsp:sp>
    <dsp:sp modelId="{EECF027B-3C9E-4A32-890A-0D6D8BCB2268}">
      <dsp:nvSpPr>
        <dsp:cNvPr id="0" name=""/>
        <dsp:cNvSpPr/>
      </dsp:nvSpPr>
      <dsp:spPr>
        <a:xfrm>
          <a:off x="4928115" y="1786453"/>
          <a:ext cx="2550318" cy="153019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Cochrane Library</a:t>
          </a:r>
        </a:p>
      </dsp:txBody>
      <dsp:txXfrm>
        <a:off x="4928115" y="1786453"/>
        <a:ext cx="2550318" cy="153019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0EBE4-F61E-469D-ABE9-7E09BFD9EA9B}" type="datetimeFigureOut">
              <a:rPr lang="en-US" smtClean="0"/>
              <a:t>12/3/23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D6B8F-628E-48EF-A5F9-5399F2AC13FC}" type="slidenum">
              <a:rPr lang="en-US" smtClean="0"/>
              <a:t>‹#›</a:t>
            </a:fld>
            <a:endParaRPr lang="en-US" dirty="0"/>
          </a:p>
        </p:txBody>
      </p:sp>
    </p:spTree>
    <p:extLst>
      <p:ext uri="{BB962C8B-B14F-4D97-AF65-F5344CB8AC3E}">
        <p14:creationId xmlns:p14="http://schemas.microsoft.com/office/powerpoint/2010/main" val="151608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In the US, many people are either overweight or obese. The key objectives of Healthy People 2030 are classified into four groups: developmental, baseline only, getting worse, and no noticeable change (Healthy People 2030, n.d.). The main objective of Healthy People 2030 is to encourage healthy eating and regular exercising so that people can achieve and keep a healthy weight. Under the overweight and obesity goal, Healthy People 2030 aims to lessen the number of juveniles and children with obesity. As per Healthy People 2030, in 2013-2016, 17.8% of kids and teenagers aged two to 19 years had obesity. The objective is classified as no noticeable change. Under healthy eating and nutrition, Healthy People 2030 intends to lessen the consumption of added sugars by populations aged 2 years and above. It has a goal of decreasing the number of grown people with obesity. The Healthy People 2030 aims to reduce the percentage of adults unaware that they have prediabetes.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FD6B8F-628E-48EF-A5F9-5399F2AC13FC}" type="slidenum">
              <a:rPr lang="en-US" smtClean="0"/>
              <a:t>3</a:t>
            </a:fld>
            <a:endParaRPr lang="en-US" dirty="0"/>
          </a:p>
        </p:txBody>
      </p:sp>
    </p:spTree>
    <p:extLst>
      <p:ext uri="{BB962C8B-B14F-4D97-AF65-F5344CB8AC3E}">
        <p14:creationId xmlns:p14="http://schemas.microsoft.com/office/powerpoint/2010/main" val="118105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Being overweight and obesity are health disorders characterized by too much buildup of body fat. Body mass index, calculated by dividing an individual's weight in kilograms by the square of their height in meters, is used to quantity obesity and overweight (Lin &amp; Li, 2021). According to the WHO, a fully-grown individual is obese if their BMI is more than or equal to 30, while an overweight adult has a BMI of 25 to 29.9 (Lim &amp;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Boster</a:t>
            </a:r>
            <a:r>
              <a:rPr lang="en-US" sz="1800" kern="100" dirty="0">
                <a:effectLst/>
                <a:latin typeface="Calibri" panose="020F0502020204030204" pitchFamily="34" charset="0"/>
                <a:ea typeface="Calibri" panose="020F0502020204030204" pitchFamily="34" charset="0"/>
                <a:cs typeface="Arial" panose="020B0604020202020204" pitchFamily="34" charset="0"/>
              </a:rPr>
              <a:t>, 2023). For kids, obesity is defined as a BMI of 95 or more, whereas overweight is defined as a BMI between the 85 and 95 percentiles. Obesity and overweight are caused by a sedentary lifestyle, unhealthy eating habits, some health conditions, genetics, environment, and emotional factors, such as insomnia and stress (Lin &amp; Li, 2021). Further, being overweight and obese intensifies the possibility of several disorders connected to a higher mortality rate, including type II diabetes, blood pressure, heart disorders, cancer, and chronic kidney ailment (Lin &amp; Li, 2021). It is also said to cause early death.</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FD6B8F-628E-48EF-A5F9-5399F2AC13FC}" type="slidenum">
              <a:rPr lang="en-US" smtClean="0"/>
              <a:t>4</a:t>
            </a:fld>
            <a:endParaRPr lang="en-US" dirty="0"/>
          </a:p>
        </p:txBody>
      </p:sp>
    </p:spTree>
    <p:extLst>
      <p:ext uri="{BB962C8B-B14F-4D97-AF65-F5344CB8AC3E}">
        <p14:creationId xmlns:p14="http://schemas.microsoft.com/office/powerpoint/2010/main" val="327363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Overweight and obesity have grown to be serious global health issues. As stated by the WHO, the rate of obesity and overweight has tripled since 1975. In addition, in 2016, over 1.9 billion individuals aged 18 and above were overweight. Over this time, there were over 650 million individuals who were obese. Based on Healthy People 2030, one in every five children and adolescents in America is obese.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kern="100" dirty="0">
                <a:effectLst/>
                <a:latin typeface="Calibri" panose="020F0502020204030204" pitchFamily="34" charset="0"/>
                <a:ea typeface="Calibri" panose="020F0502020204030204" pitchFamily="34" charset="0"/>
                <a:cs typeface="Arial" panose="020B0604020202020204" pitchFamily="34" charset="0"/>
              </a:rPr>
              <a:t>Similarly, two in five American adults are obese. CDC statistics on obesity and overweight in the USA from 2016 to March 2020 indicate that 42.4% of people in America are overweight and obese (CDC, 2023). Moreover, from 2017 to March 2020, obesity in America increased by 11.4%. The rate of obese kids 2020 was 22.2% (CDC, 2023). In terms of healthcare costs, the US health system incurs about $173 billion on obesity and overweight annually. As stated by Younis et al. (2023), the WHO predicts that the well-being of 167 million kids and grown persons who are overweight and obese will be endangered by 2025.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FD6B8F-628E-48EF-A5F9-5399F2AC13FC}" type="slidenum">
              <a:rPr lang="en-US" smtClean="0"/>
              <a:t>5</a:t>
            </a:fld>
            <a:endParaRPr lang="en-US" dirty="0"/>
          </a:p>
        </p:txBody>
      </p:sp>
    </p:spTree>
    <p:extLst>
      <p:ext uri="{BB962C8B-B14F-4D97-AF65-F5344CB8AC3E}">
        <p14:creationId xmlns:p14="http://schemas.microsoft.com/office/powerpoint/2010/main" val="154866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It is crucial to use several evidence-based sources and critically assess the accuracy and applicability of the data when talking about obesity and overweight. Several credible materials can be used when investigating obesity and interventions that can be used to address this health problem. One credible material is research journals. The articles contain well-researched data on obesity (Goh &amp;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Tham</a:t>
            </a:r>
            <a:r>
              <a:rPr lang="en-US" sz="1800" kern="100" dirty="0">
                <a:effectLst/>
                <a:latin typeface="Calibri" panose="020F0502020204030204" pitchFamily="34" charset="0"/>
                <a:ea typeface="Calibri" panose="020F0502020204030204" pitchFamily="34" charset="0"/>
                <a:cs typeface="Arial" panose="020B0604020202020204" pitchFamily="34" charset="0"/>
              </a:rPr>
              <a:t>, 2023). Apart from that, government agencies, such as the CDC and the WHO, offer resources on obesity supported by evidence. Universities and research organizations investigate various elements of obesity and publish their findings. Therefore, these websites can offer information about obesity and overweight backed up by evidence. Different sources offer tools, instructions, and policy suggestions based on research for preventing and treating obesity.</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FD6B8F-628E-48EF-A5F9-5399F2AC13FC}" type="slidenum">
              <a:rPr lang="en-US" smtClean="0"/>
              <a:t>6</a:t>
            </a:fld>
            <a:endParaRPr lang="en-US" dirty="0"/>
          </a:p>
        </p:txBody>
      </p:sp>
    </p:spTree>
    <p:extLst>
      <p:ext uri="{BB962C8B-B14F-4D97-AF65-F5344CB8AC3E}">
        <p14:creationId xmlns:p14="http://schemas.microsoft.com/office/powerpoint/2010/main" val="1124881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The WHO website has useful resources and information on obesity. It provides articles, fact sheets, and studies based on reviews by industry professionals and extensive global research. Additionally, the WHO consistently updates its recommendations for preventing and managing obesity and excess weight (WHO, n.d.). Equally, the CDC website ensures access to evidence about obesity prevention, control, and treatment. There are instructions and resources for medical practitioners. Hence, the CDC is a dependable source of facts-based research on overweight and obesity. The National Library of Medicine maintains the popular scientific publication database PubMed. It has a substantial collection of studies on various topics, including obesity (Oermann et al., 2021). One is only required to search for exact keywords linked to obesity and discover relevant articles. Correspondingly, the NIH website provides abundant data on obesity, including research outcomes, clinical trials, and instructional materials. The Cochrane Library is a group of systematic reviews and meta-analyses that compile and assess the evidence from the available research (Oermann et al., 2021). It addresses a variety of health issues, including obesity.</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FD6B8F-628E-48EF-A5F9-5399F2AC13FC}" type="slidenum">
              <a:rPr lang="en-US" smtClean="0"/>
              <a:t>7</a:t>
            </a:fld>
            <a:endParaRPr lang="en-US" dirty="0"/>
          </a:p>
        </p:txBody>
      </p:sp>
    </p:spTree>
    <p:extLst>
      <p:ext uri="{BB962C8B-B14F-4D97-AF65-F5344CB8AC3E}">
        <p14:creationId xmlns:p14="http://schemas.microsoft.com/office/powerpoint/2010/main" val="49291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To avert obesity and the health threats it entails, the Active Communities for Healthy Lifestyles campaign seeks to encourage proper eating, being active, and community involvement. The program focuses on improving physical activity. The initiative fosters localities to develop and preserve surroundings that support physical exercise. It also encourages schools to integrate physical education into the curriculum. Apart from that, the initiative promotes the consumption of healthy foods (Healthy People 2030, n.d.). In addition, the program instructs persons and families on the value of consuming various fruits, vegetables, whole grains, and lean proteins, as well as how to maintain a balanced diet.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kern="100" dirty="0">
                <a:effectLst/>
                <a:latin typeface="Calibri" panose="020F0502020204030204" pitchFamily="34" charset="0"/>
                <a:ea typeface="Calibri" panose="020F0502020204030204" pitchFamily="34" charset="0"/>
                <a:cs typeface="Arial" panose="020B0604020202020204" pitchFamily="34" charset="0"/>
              </a:rPr>
              <a:t>Further, the initiative backs programs that unite neighbors, neighborhood groups, educational institutions, and commercial establishments to combat obesity jointly. The program seeks to establish a supportive environment where making healthy decisions is simpler by involving the community. Lastly, the program pushes for national, state, and local policy changes to foster conditions that encourage healthy lives (Healthy People 2030, n.d.). It can involve measures that increase access to healthy food in food deserts and zoning laws that encourage walking and lessen the density of fast-food businesses close to schools.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1FD6B8F-628E-48EF-A5F9-5399F2AC13FC}" type="slidenum">
              <a:rPr lang="en-US" smtClean="0"/>
              <a:t>8</a:t>
            </a:fld>
            <a:endParaRPr lang="en-US" dirty="0"/>
          </a:p>
        </p:txBody>
      </p:sp>
    </p:spTree>
    <p:extLst>
      <p:ext uri="{BB962C8B-B14F-4D97-AF65-F5344CB8AC3E}">
        <p14:creationId xmlns:p14="http://schemas.microsoft.com/office/powerpoint/2010/main" val="13498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Obesity and overweigh are great problems in the United States. Adult obesity commonness in the US was 42.4% as of 2020, per the Centers for Disease Control and Prevention. Additionally, childhood obesity is a significant problem in the country. Overweight children and adolescents have become more prevalent recently. Obesity and overweight are caused by unhealthy eating, genetics, inactivity, and socio-economic factors. Obesity and overweight increase an individual’s risk of getting deadly illnesses, such as cancer, heart ailments, diabetes, hypertension, and respiratory disorders. Apart from that, the economic impact of obesity is huge. Obesity and overweight are avoidable conditions. The Healthy People 2030 project has established community-based initiatives to encourage people to embrace a healthy lifestyle. The main goals of this initiative are to lower the percentage of obese youngsters, teens, and adults in America.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1FD6B8F-628E-48EF-A5F9-5399F2AC13FC}" type="slidenum">
              <a:rPr lang="en-US" smtClean="0"/>
              <a:t>9</a:t>
            </a:fld>
            <a:endParaRPr lang="en-US" dirty="0"/>
          </a:p>
        </p:txBody>
      </p:sp>
    </p:spTree>
    <p:extLst>
      <p:ext uri="{BB962C8B-B14F-4D97-AF65-F5344CB8AC3E}">
        <p14:creationId xmlns:p14="http://schemas.microsoft.com/office/powerpoint/2010/main" val="203088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FD6B8F-628E-48EF-A5F9-5399F2AC13FC}" type="slidenum">
              <a:rPr lang="en-US" smtClean="0"/>
              <a:t>11</a:t>
            </a:fld>
            <a:endParaRPr lang="en-US" dirty="0"/>
          </a:p>
        </p:txBody>
      </p:sp>
    </p:spTree>
    <p:extLst>
      <p:ext uri="{BB962C8B-B14F-4D97-AF65-F5344CB8AC3E}">
        <p14:creationId xmlns:p14="http://schemas.microsoft.com/office/powerpoint/2010/main" val="221874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BD4991-D446-4E0C-9708-9C500F30D73C}" type="datetimeFigureOut">
              <a:rPr lang="en-US" smtClean="0"/>
              <a:t>12/3/23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89050347-B4D0-4405-99D0-EE365DF992B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8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BD4991-D446-4E0C-9708-9C500F30D73C}"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050347-B4D0-4405-99D0-EE365DF992B4}" type="slidenum">
              <a:rPr lang="en-US" smtClean="0"/>
              <a:t>‹#›</a:t>
            </a:fld>
            <a:endParaRPr lang="en-US" dirty="0"/>
          </a:p>
        </p:txBody>
      </p:sp>
    </p:spTree>
    <p:extLst>
      <p:ext uri="{BB962C8B-B14F-4D97-AF65-F5344CB8AC3E}">
        <p14:creationId xmlns:p14="http://schemas.microsoft.com/office/powerpoint/2010/main" val="355644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D4991-D446-4E0C-9708-9C500F30D73C}"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50347-B4D0-4405-99D0-EE365DF992B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38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D4991-D446-4E0C-9708-9C500F30D73C}"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50347-B4D0-4405-99D0-EE365DF992B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00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D4991-D446-4E0C-9708-9C500F30D73C}"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50347-B4D0-4405-99D0-EE365DF992B4}" type="slidenum">
              <a:rPr lang="en-US" smtClean="0"/>
              <a:t>‹#›</a:t>
            </a:fld>
            <a:endParaRPr lang="en-US" dirty="0"/>
          </a:p>
        </p:txBody>
      </p:sp>
    </p:spTree>
    <p:extLst>
      <p:ext uri="{BB962C8B-B14F-4D97-AF65-F5344CB8AC3E}">
        <p14:creationId xmlns:p14="http://schemas.microsoft.com/office/powerpoint/2010/main" val="2109103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D4991-D446-4E0C-9708-9C500F30D73C}"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50347-B4D0-4405-99D0-EE365DF992B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371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D4991-D446-4E0C-9708-9C500F30D73C}"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50347-B4D0-4405-99D0-EE365DF992B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022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BD4991-D446-4E0C-9708-9C500F30D73C}"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50347-B4D0-4405-99D0-EE365DF992B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2413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BD4991-D446-4E0C-9708-9C500F30D73C}"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50347-B4D0-4405-99D0-EE365DF992B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15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BD4991-D446-4E0C-9708-9C500F30D73C}"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50347-B4D0-4405-99D0-EE365DF992B4}" type="slidenum">
              <a:rPr lang="en-US" smtClean="0"/>
              <a:t>‹#›</a:t>
            </a:fld>
            <a:endParaRPr lang="en-US" dirty="0"/>
          </a:p>
        </p:txBody>
      </p:sp>
    </p:spTree>
    <p:extLst>
      <p:ext uri="{BB962C8B-B14F-4D97-AF65-F5344CB8AC3E}">
        <p14:creationId xmlns:p14="http://schemas.microsoft.com/office/powerpoint/2010/main" val="155256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BD4991-D446-4E0C-9708-9C500F30D73C}" type="datetimeFigureOut">
              <a:rPr lang="en-US" smtClean="0"/>
              <a:t>12/3/23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050347-B4D0-4405-99D0-EE365DF992B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733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BD4991-D446-4E0C-9708-9C500F30D73C}"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050347-B4D0-4405-99D0-EE365DF992B4}" type="slidenum">
              <a:rPr lang="en-US" smtClean="0"/>
              <a:t>‹#›</a:t>
            </a:fld>
            <a:endParaRPr lang="en-US" dirty="0"/>
          </a:p>
        </p:txBody>
      </p:sp>
    </p:spTree>
    <p:extLst>
      <p:ext uri="{BB962C8B-B14F-4D97-AF65-F5344CB8AC3E}">
        <p14:creationId xmlns:p14="http://schemas.microsoft.com/office/powerpoint/2010/main" val="40971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BD4991-D446-4E0C-9708-9C500F30D73C}" type="datetimeFigureOut">
              <a:rPr lang="en-US" smtClean="0"/>
              <a:t>12/3/23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050347-B4D0-4405-99D0-EE365DF992B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47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BD4991-D446-4E0C-9708-9C500F30D73C}" type="datetimeFigureOut">
              <a:rPr lang="en-US" smtClean="0"/>
              <a:t>12/3/23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050347-B4D0-4405-99D0-EE365DF992B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35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D4991-D446-4E0C-9708-9C500F30D73C}" type="datetimeFigureOut">
              <a:rPr lang="en-US" smtClean="0"/>
              <a:t>12/3/23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050347-B4D0-4405-99D0-EE365DF992B4}" type="slidenum">
              <a:rPr lang="en-US" smtClean="0"/>
              <a:t>‹#›</a:t>
            </a:fld>
            <a:endParaRPr lang="en-US" dirty="0"/>
          </a:p>
        </p:txBody>
      </p:sp>
    </p:spTree>
    <p:extLst>
      <p:ext uri="{BB962C8B-B14F-4D97-AF65-F5344CB8AC3E}">
        <p14:creationId xmlns:p14="http://schemas.microsoft.com/office/powerpoint/2010/main" val="319882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BD4991-D446-4E0C-9708-9C500F30D73C}"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050347-B4D0-4405-99D0-EE365DF992B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45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BD4991-D446-4E0C-9708-9C500F30D73C}" type="datetimeFigureOut">
              <a:rPr lang="en-US" smtClean="0"/>
              <a:t>12/3/23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050347-B4D0-4405-99D0-EE365DF992B4}" type="slidenum">
              <a:rPr lang="en-US" smtClean="0"/>
              <a:t>‹#›</a:t>
            </a:fld>
            <a:endParaRPr lang="en-US" dirty="0"/>
          </a:p>
        </p:txBody>
      </p:sp>
    </p:spTree>
    <p:extLst>
      <p:ext uri="{BB962C8B-B14F-4D97-AF65-F5344CB8AC3E}">
        <p14:creationId xmlns:p14="http://schemas.microsoft.com/office/powerpoint/2010/main" val="398928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D4991-D446-4E0C-9708-9C500F30D73C}" type="datetimeFigureOut">
              <a:rPr lang="en-US" smtClean="0"/>
              <a:t>12/3/23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050347-B4D0-4405-99D0-EE365DF992B4}" type="slidenum">
              <a:rPr lang="en-US" smtClean="0"/>
              <a:t>‹#›</a:t>
            </a:fld>
            <a:endParaRPr lang="en-US" dirty="0"/>
          </a:p>
        </p:txBody>
      </p:sp>
    </p:spTree>
    <p:extLst>
      <p:ext uri="{BB962C8B-B14F-4D97-AF65-F5344CB8AC3E}">
        <p14:creationId xmlns:p14="http://schemas.microsoft.com/office/powerpoint/2010/main" val="3274725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hs/fastats/obesity-overweight.htm" TargetMode="External"/><Relationship Id="rId2" Type="http://schemas.openxmlformats.org/officeDocument/2006/relationships/hyperlink" Target="https://www.cdc.gov/obesity/resources/strategies-guidelines.html" TargetMode="External"/><Relationship Id="rId1" Type="http://schemas.openxmlformats.org/officeDocument/2006/relationships/slideLayout" Target="../slideLayouts/slideLayout2.xml"/><Relationship Id="rId6" Type="http://schemas.openxmlformats.org/officeDocument/2006/relationships/hyperlink" Target="https://health.gov/healthypeople/tools-action/healthy-people-in-action" TargetMode="External"/><Relationship Id="rId5" Type="http://schemas.openxmlformats.org/officeDocument/2006/relationships/hyperlink" Target="https://health.gov/healthypeople/objectives-and-data/browse-objectives/overweight-and-obesity/evidence-based-resources" TargetMode="External"/><Relationship Id="rId4" Type="http://schemas.openxmlformats.org/officeDocument/2006/relationships/hyperlink" Target="https://doi.org/10.4103/singaporemedj.SMJ-2023-043"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3389/fpubh.2023.1129797" TargetMode="External"/><Relationship Id="rId3" Type="http://schemas.openxmlformats.org/officeDocument/2006/relationships/hyperlink" Target="https://www.ncbi.nlm.nih.gov/books/NBK574535/" TargetMode="External"/><Relationship Id="rId7" Type="http://schemas.openxmlformats.org/officeDocument/2006/relationships/hyperlink" Target="https://www.worldobesity.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who.int/health-topics/obesity" TargetMode="External"/><Relationship Id="rId5" Type="http://schemas.openxmlformats.org/officeDocument/2006/relationships/hyperlink" Target="https://doi.org/10.1097/ANS.0000000000000349" TargetMode="External"/><Relationship Id="rId4" Type="http://schemas.openxmlformats.org/officeDocument/2006/relationships/hyperlink" Target="https://doi.org/10.3389/fendo.2021.70697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OVERWEIGHT AND OBESITY</a:t>
            </a:r>
          </a:p>
        </p:txBody>
      </p:sp>
      <p:sp>
        <p:nvSpPr>
          <p:cNvPr id="3" name="Subtitle 2"/>
          <p:cNvSpPr>
            <a:spLocks noGrp="1"/>
          </p:cNvSpPr>
          <p:nvPr>
            <p:ph type="subTitle" idx="1"/>
          </p:nvPr>
        </p:nvSpPr>
        <p:spPr>
          <a:xfrm>
            <a:off x="2692398" y="3657596"/>
            <a:ext cx="6815669" cy="1678491"/>
          </a:xfrm>
        </p:spPr>
        <p:txBody>
          <a:bodyPr>
            <a:normAutofit fontScale="40000" lnSpcReduction="20000"/>
          </a:bodyPr>
          <a:lstStyle/>
          <a:p>
            <a:pPr algn="ctr">
              <a:lnSpc>
                <a:spcPct val="120000"/>
              </a:lnSpc>
            </a:pPr>
            <a:r>
              <a:rPr lang="en-US" sz="4900" dirty="0">
                <a:effectLst/>
                <a:latin typeface="Times New Roman" panose="02020603050405020304" pitchFamily="18" charset="0"/>
                <a:ea typeface="Calibri" panose="020F0502020204030204" pitchFamily="34" charset="0"/>
                <a:cs typeface="Times New Roman" panose="02020603050405020304" pitchFamily="18" charset="0"/>
              </a:rPr>
              <a:t>Nikolaos Tzenios</a:t>
            </a:r>
            <a:endParaRPr lang="en-GB" sz="49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pPr>
            <a:r>
              <a:rPr lang="en-US" sz="4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Massachusetts College of Pharmacy and Health Sciences</a:t>
            </a:r>
            <a:endParaRPr lang="en-GB" sz="49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Bef>
                <a:spcPts val="675"/>
              </a:spcBef>
              <a:spcAft>
                <a:spcPts val="225"/>
              </a:spcAft>
            </a:pPr>
            <a:r>
              <a:rPr lang="en-US" sz="49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June11</a:t>
            </a:r>
            <a:r>
              <a:rPr lang="en-US" sz="4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2023</a:t>
            </a:r>
          </a:p>
          <a:p>
            <a:pPr algn="ctr">
              <a:lnSpc>
                <a:spcPct val="200000"/>
              </a:lnSpc>
            </a:pPr>
            <a:endParaRPr lang="en-GB" sz="1800" dirty="0">
              <a:effectLst/>
              <a:latin typeface="Arial" panose="020B0604020202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08596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REFERENCES</a:t>
            </a:r>
          </a:p>
        </p:txBody>
      </p:sp>
      <p:sp>
        <p:nvSpPr>
          <p:cNvPr id="3" name="Content Placeholder 2"/>
          <p:cNvSpPr>
            <a:spLocks noGrp="1"/>
          </p:cNvSpPr>
          <p:nvPr>
            <p:ph idx="1"/>
          </p:nvPr>
        </p:nvSpPr>
        <p:spPr/>
        <p:txBody>
          <a:bodyPr>
            <a:noAutofit/>
          </a:bodyPr>
          <a:lstStyle/>
          <a:p>
            <a:r>
              <a:rPr lang="en-US" sz="1600" dirty="0"/>
              <a:t>CDC. (2018, May 8). </a:t>
            </a:r>
            <a:r>
              <a:rPr lang="en-US" sz="1600" i="1" dirty="0"/>
              <a:t>Prevention strategies &amp; guidelines</a:t>
            </a:r>
            <a:r>
              <a:rPr lang="en-US" sz="1600" dirty="0"/>
              <a:t>. </a:t>
            </a:r>
            <a:r>
              <a:rPr lang="en-US" sz="1600" u="sng" dirty="0">
                <a:hlinkClick r:id="rId2"/>
              </a:rPr>
              <a:t>https://www.cdc.gov/obesity/resources/strategies-guidelines.html</a:t>
            </a:r>
            <a:endParaRPr lang="en-GB" sz="1600" dirty="0"/>
          </a:p>
          <a:p>
            <a:r>
              <a:rPr lang="en-US" sz="1600" dirty="0"/>
              <a:t>CDC. (2023, January 5). </a:t>
            </a:r>
            <a:r>
              <a:rPr lang="en-US" sz="1600" i="1" dirty="0" err="1"/>
              <a:t>FastStats</a:t>
            </a:r>
            <a:r>
              <a:rPr lang="en-US" sz="1600" i="1" dirty="0"/>
              <a:t> - overweight prevalence</a:t>
            </a:r>
            <a:r>
              <a:rPr lang="en-US" sz="1600" dirty="0"/>
              <a:t>. </a:t>
            </a:r>
            <a:r>
              <a:rPr lang="en-US" sz="1600" u="sng" dirty="0">
                <a:hlinkClick r:id="rId3"/>
              </a:rPr>
              <a:t>https://www.cdc.gov/nchs/fastats/obesity-overweight.htm</a:t>
            </a:r>
            <a:endParaRPr lang="en-GB" sz="1600" dirty="0"/>
          </a:p>
          <a:p>
            <a:r>
              <a:rPr lang="en-US" sz="1600" dirty="0" err="1"/>
              <a:t>Goh</a:t>
            </a:r>
            <a:r>
              <a:rPr lang="en-US" sz="1600" dirty="0"/>
              <a:t>, G. B. B., &amp; </a:t>
            </a:r>
            <a:r>
              <a:rPr lang="en-US" sz="1600" dirty="0" err="1"/>
              <a:t>Tham</a:t>
            </a:r>
            <a:r>
              <a:rPr lang="en-US" sz="1600" dirty="0"/>
              <a:t>, K. W. (2023). Combating obesity: a change in perspectives. </a:t>
            </a:r>
            <a:r>
              <a:rPr lang="en-US" sz="1600" i="1" dirty="0">
                <a:solidFill>
                  <a:schemeClr val="tx1"/>
                </a:solidFill>
              </a:rPr>
              <a:t>Singapore Medical Journal</a:t>
            </a:r>
            <a:r>
              <a:rPr lang="en-US" sz="1600" dirty="0">
                <a:solidFill>
                  <a:schemeClr val="tx1"/>
                </a:solidFill>
              </a:rPr>
              <a:t>, </a:t>
            </a:r>
            <a:r>
              <a:rPr lang="en-US" sz="1600" i="1" dirty="0"/>
              <a:t>64</a:t>
            </a:r>
            <a:r>
              <a:rPr lang="en-US" sz="1600" dirty="0"/>
              <a:t>(3), 153–154. </a:t>
            </a:r>
            <a:r>
              <a:rPr lang="en-US" sz="1600" u="sng" dirty="0">
                <a:hlinkClick r:id="rId4"/>
              </a:rPr>
              <a:t>https://doi.org/10.4103/singaporemedj.SMJ-2023-043</a:t>
            </a:r>
            <a:endParaRPr lang="en-GB" sz="1600" dirty="0"/>
          </a:p>
          <a:p>
            <a:r>
              <a:rPr lang="en-US" sz="1600" dirty="0"/>
              <a:t>Healthy People 2030. (</a:t>
            </a:r>
            <a:r>
              <a:rPr lang="en-US" sz="1600" dirty="0" err="1"/>
              <a:t>n.d.</a:t>
            </a:r>
            <a:r>
              <a:rPr lang="en-US" sz="1600" dirty="0"/>
              <a:t>). </a:t>
            </a:r>
            <a:r>
              <a:rPr lang="en-US" sz="1600" i="1" dirty="0"/>
              <a:t>Overweight and obesity evidence-based resources</a:t>
            </a:r>
            <a:r>
              <a:rPr lang="en-US" sz="1600" dirty="0"/>
              <a:t>. </a:t>
            </a:r>
            <a:r>
              <a:rPr lang="en-US" sz="1600" u="sng" dirty="0">
                <a:hlinkClick r:id="rId5"/>
              </a:rPr>
              <a:t>https://health.gov/healthypeople/objectives-and-data/browse-objectives/overweight-and-obesity/evidence-based-resources</a:t>
            </a:r>
            <a:endParaRPr lang="en-GB" sz="1600" dirty="0"/>
          </a:p>
          <a:p>
            <a:r>
              <a:rPr lang="en-US" sz="1600" dirty="0"/>
              <a:t>Healthy People 2030. (</a:t>
            </a:r>
            <a:r>
              <a:rPr lang="en-US" sz="1600" dirty="0" err="1"/>
              <a:t>n.d.</a:t>
            </a:r>
            <a:r>
              <a:rPr lang="en-US" sz="1600" dirty="0"/>
              <a:t>-a). </a:t>
            </a:r>
            <a:r>
              <a:rPr lang="en-US" sz="1600" i="1" dirty="0"/>
              <a:t>Healthy People in action</a:t>
            </a:r>
            <a:r>
              <a:rPr lang="en-US" sz="1600" dirty="0"/>
              <a:t>. </a:t>
            </a:r>
            <a:r>
              <a:rPr lang="en-US" sz="1600" u="sng" dirty="0">
                <a:hlinkClick r:id="rId6"/>
              </a:rPr>
              <a:t>https://health.gov/healthypeople/tools-action/healthy-people-in-action</a:t>
            </a:r>
            <a:endParaRPr lang="en-GB" sz="1600" dirty="0"/>
          </a:p>
        </p:txBody>
      </p:sp>
    </p:spTree>
    <p:extLst>
      <p:ext uri="{BB962C8B-B14F-4D97-AF65-F5344CB8AC3E}">
        <p14:creationId xmlns:p14="http://schemas.microsoft.com/office/powerpoint/2010/main" val="174597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REFERENCES</a:t>
            </a:r>
            <a:endParaRPr lang="en-GB" sz="4000" dirty="0"/>
          </a:p>
        </p:txBody>
      </p:sp>
      <p:sp>
        <p:nvSpPr>
          <p:cNvPr id="3" name="Content Placeholder 2"/>
          <p:cNvSpPr>
            <a:spLocks noGrp="1"/>
          </p:cNvSpPr>
          <p:nvPr>
            <p:ph idx="1"/>
          </p:nvPr>
        </p:nvSpPr>
        <p:spPr/>
        <p:txBody>
          <a:bodyPr>
            <a:normAutofit fontScale="70000" lnSpcReduction="20000"/>
          </a:bodyPr>
          <a:lstStyle/>
          <a:p>
            <a:r>
              <a:rPr lang="en-US" sz="2300" dirty="0"/>
              <a:t>Lim, Y., &amp; Boster, J. (2023). </a:t>
            </a:r>
            <a:r>
              <a:rPr lang="en-US" sz="2300" i="1" dirty="0">
                <a:solidFill>
                  <a:schemeClr val="tx1"/>
                </a:solidFill>
              </a:rPr>
              <a:t>Obesity and comorbid conditions</a:t>
            </a:r>
            <a:r>
              <a:rPr lang="en-US" sz="2300" dirty="0">
                <a:solidFill>
                  <a:schemeClr val="tx1"/>
                </a:solidFill>
              </a:rPr>
              <a:t>. </a:t>
            </a:r>
            <a:r>
              <a:rPr lang="en-US" sz="2300" dirty="0" err="1">
                <a:solidFill>
                  <a:schemeClr val="tx1"/>
                </a:solidFill>
              </a:rPr>
              <a:t>StatPearls</a:t>
            </a:r>
            <a:r>
              <a:rPr lang="en-US" sz="2300" dirty="0">
                <a:solidFill>
                  <a:schemeClr val="tx1"/>
                </a:solidFill>
              </a:rPr>
              <a:t> Publishing. </a:t>
            </a:r>
            <a:r>
              <a:rPr lang="en-US" sz="2300" u="sng" dirty="0">
                <a:hlinkClick r:id="rId3"/>
              </a:rPr>
              <a:t>https://www.ncbi.nlm.nih.gov/books/NBK574535/</a:t>
            </a:r>
            <a:endParaRPr lang="en-GB" sz="2300" dirty="0"/>
          </a:p>
          <a:p>
            <a:r>
              <a:rPr lang="en-US" sz="2300" dirty="0"/>
              <a:t>Lin, X., &amp; Li, H. (2021). Obesity: Epidemiology, pathophysiology, and therapeutics. </a:t>
            </a:r>
            <a:r>
              <a:rPr lang="en-US" sz="2300" i="1" dirty="0"/>
              <a:t>Frontiers in Endocrinology</a:t>
            </a:r>
            <a:r>
              <a:rPr lang="en-US" sz="2300" dirty="0"/>
              <a:t>, </a:t>
            </a:r>
            <a:r>
              <a:rPr lang="en-US" sz="2300" i="1" dirty="0"/>
              <a:t>12</a:t>
            </a:r>
            <a:r>
              <a:rPr lang="en-US" sz="2300" dirty="0"/>
              <a:t>, 706978. </a:t>
            </a:r>
            <a:r>
              <a:rPr lang="en-US" sz="2300" u="sng" dirty="0">
                <a:hlinkClick r:id="rId4"/>
              </a:rPr>
              <a:t>https://doi.org/10.3389/fendo.2021.706978</a:t>
            </a:r>
            <a:endParaRPr lang="en-GB" sz="2300" dirty="0"/>
          </a:p>
          <a:p>
            <a:r>
              <a:rPr lang="en-US" sz="2300" dirty="0" err="1"/>
              <a:t>Oermann</a:t>
            </a:r>
            <a:r>
              <a:rPr lang="en-US" sz="2300" dirty="0"/>
              <a:t>, M. H., Wrigley, J., </a:t>
            </a:r>
            <a:r>
              <a:rPr lang="en-US" sz="2300" dirty="0" err="1"/>
              <a:t>Nicoll</a:t>
            </a:r>
            <a:r>
              <a:rPr lang="en-US" sz="2300" dirty="0"/>
              <a:t>, L. H., Ledbetter, L. S., Carter-Templeton, H., &amp; Edie, A. H. (2021). Integrity of databases for literature searches in nursing: avoiding predatory journals. </a:t>
            </a:r>
            <a:r>
              <a:rPr lang="en-US" sz="2300" i="1" dirty="0"/>
              <a:t>Advances in Nursing Science</a:t>
            </a:r>
            <a:r>
              <a:rPr lang="en-US" sz="2300" dirty="0"/>
              <a:t>, </a:t>
            </a:r>
            <a:r>
              <a:rPr lang="en-US" sz="2300" i="1" dirty="0"/>
              <a:t>44</a:t>
            </a:r>
            <a:r>
              <a:rPr lang="en-US" sz="2300" dirty="0"/>
              <a:t>(2), 102–110. </a:t>
            </a:r>
            <a:r>
              <a:rPr lang="en-US" sz="2300" u="sng" dirty="0">
                <a:hlinkClick r:id="rId5"/>
              </a:rPr>
              <a:t>https://doi.org/10.1097/ANS.0000000000000349</a:t>
            </a:r>
            <a:endParaRPr lang="en-US" sz="2300" u="sng" dirty="0"/>
          </a:p>
          <a:p>
            <a:r>
              <a:rPr lang="en-US" sz="2300" dirty="0"/>
              <a:t>WHO. (</a:t>
            </a:r>
            <a:r>
              <a:rPr lang="en-US" sz="2300" dirty="0" err="1"/>
              <a:t>n.d.</a:t>
            </a:r>
            <a:r>
              <a:rPr lang="en-US" sz="2300" dirty="0"/>
              <a:t>). </a:t>
            </a:r>
            <a:r>
              <a:rPr lang="en-US" sz="2300" i="1" dirty="0"/>
              <a:t>Obesity</a:t>
            </a:r>
            <a:r>
              <a:rPr lang="en-US" sz="2300" dirty="0"/>
              <a:t>. </a:t>
            </a:r>
            <a:r>
              <a:rPr lang="en-US" sz="2300" u="sng" dirty="0">
                <a:hlinkClick r:id="rId6"/>
              </a:rPr>
              <a:t>https://www.who.int/health-topics/obesity</a:t>
            </a:r>
            <a:endParaRPr lang="en-GB" sz="2300" dirty="0"/>
          </a:p>
          <a:p>
            <a:r>
              <a:rPr lang="en-US" sz="2300" dirty="0" err="1"/>
              <a:t>WorldObesity</a:t>
            </a:r>
            <a:r>
              <a:rPr lang="en-US" sz="2300" dirty="0"/>
              <a:t>. (2023, March 2). </a:t>
            </a:r>
            <a:r>
              <a:rPr lang="en-US" sz="2300" i="1" dirty="0"/>
              <a:t>Homepage</a:t>
            </a:r>
            <a:r>
              <a:rPr lang="en-US" sz="2300" dirty="0"/>
              <a:t>. </a:t>
            </a:r>
            <a:r>
              <a:rPr lang="en-US" sz="2300" u="sng" dirty="0">
                <a:hlinkClick r:id="rId7"/>
              </a:rPr>
              <a:t>https://www.worldobesity.org/</a:t>
            </a:r>
            <a:endParaRPr lang="en-GB" sz="2300" dirty="0"/>
          </a:p>
          <a:p>
            <a:r>
              <a:rPr lang="en-US" sz="2300" dirty="0" err="1"/>
              <a:t>Younis</a:t>
            </a:r>
            <a:r>
              <a:rPr lang="en-US" sz="2300" dirty="0"/>
              <a:t>, J., Jiang, H., Fan, Y., Wang, L., Li, Z., </a:t>
            </a:r>
            <a:r>
              <a:rPr lang="en-US" sz="2300" dirty="0" err="1"/>
              <a:t>Jebril</a:t>
            </a:r>
            <a:r>
              <a:rPr lang="en-US" sz="2300" dirty="0"/>
              <a:t>, M., Ma, M., Ma, L., Ma, M., &amp; </a:t>
            </a:r>
            <a:r>
              <a:rPr lang="en-US" sz="2300" dirty="0" err="1"/>
              <a:t>Hui</a:t>
            </a:r>
            <a:r>
              <a:rPr lang="en-US" sz="2300" dirty="0"/>
              <a:t>, Z. (2023). Prevalence of overweight, obesity, and associated factors among healthcare workers in the Gaza Strip, Palestine: A cross-sectional study. </a:t>
            </a:r>
            <a:r>
              <a:rPr lang="en-US" sz="2300" i="1" dirty="0"/>
              <a:t>Frontiers in Public Health</a:t>
            </a:r>
            <a:r>
              <a:rPr lang="en-US" sz="2300" dirty="0"/>
              <a:t>, </a:t>
            </a:r>
            <a:r>
              <a:rPr lang="en-US" sz="2300" i="1" dirty="0"/>
              <a:t>11</a:t>
            </a:r>
            <a:r>
              <a:rPr lang="en-US" sz="2300" dirty="0"/>
              <a:t>, 1129797. </a:t>
            </a:r>
            <a:r>
              <a:rPr lang="en-US" sz="2300" u="sng" dirty="0">
                <a:hlinkClick r:id="rId8"/>
              </a:rPr>
              <a:t>https://doi.org/10.3389/fpubh.2023.1129797</a:t>
            </a:r>
            <a:endParaRPr lang="en-GB" sz="2300" dirty="0"/>
          </a:p>
          <a:p>
            <a:pPr marL="0" indent="0">
              <a:buNone/>
            </a:pPr>
            <a:endParaRPr lang="en-GB" dirty="0"/>
          </a:p>
          <a:p>
            <a:endParaRPr lang="en-GB" dirty="0"/>
          </a:p>
        </p:txBody>
      </p:sp>
    </p:spTree>
    <p:extLst>
      <p:ext uri="{BB962C8B-B14F-4D97-AF65-F5344CB8AC3E}">
        <p14:creationId xmlns:p14="http://schemas.microsoft.com/office/powerpoint/2010/main" val="38410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OUTLINE</a:t>
            </a:r>
          </a:p>
        </p:txBody>
      </p:sp>
      <p:sp>
        <p:nvSpPr>
          <p:cNvPr id="3" name="Content Placeholder 2"/>
          <p:cNvSpPr>
            <a:spLocks noGrp="1"/>
          </p:cNvSpPr>
          <p:nvPr>
            <p:ph idx="1"/>
          </p:nvPr>
        </p:nvSpPr>
        <p:spPr/>
        <p:txBody>
          <a:bodyPr>
            <a:normAutofit/>
          </a:bodyPr>
          <a:lstStyle/>
          <a:p>
            <a:r>
              <a:rPr lang="en-US" sz="1600" dirty="0">
                <a:solidFill>
                  <a:schemeClr val="tx1"/>
                </a:solidFill>
              </a:rPr>
              <a:t>Objectives of Healthy People 2030 on overweight and obesity</a:t>
            </a:r>
          </a:p>
          <a:p>
            <a:r>
              <a:rPr lang="en-US" sz="1600" dirty="0">
                <a:solidFill>
                  <a:schemeClr val="tx1"/>
                </a:solidFill>
              </a:rPr>
              <a:t>Obesity and Overweight overview</a:t>
            </a:r>
          </a:p>
          <a:p>
            <a:r>
              <a:rPr lang="en-US" sz="1600" dirty="0">
                <a:solidFill>
                  <a:schemeClr val="tx1"/>
                </a:solidFill>
              </a:rPr>
              <a:t>Overweight and Obesity Statistics</a:t>
            </a:r>
          </a:p>
          <a:p>
            <a:r>
              <a:rPr lang="en-US" sz="1600" dirty="0">
                <a:solidFill>
                  <a:schemeClr val="tx1"/>
                </a:solidFill>
              </a:rPr>
              <a:t>Evidence-based Resources</a:t>
            </a:r>
          </a:p>
          <a:p>
            <a:r>
              <a:rPr lang="en-US" sz="1600" dirty="0">
                <a:solidFill>
                  <a:schemeClr val="tx1"/>
                </a:solidFill>
              </a:rPr>
              <a:t>Available Websites</a:t>
            </a:r>
          </a:p>
          <a:p>
            <a:r>
              <a:rPr lang="en-US" sz="1600" dirty="0">
                <a:solidFill>
                  <a:schemeClr val="tx1"/>
                </a:solidFill>
              </a:rPr>
              <a:t>Healthy People in Action Initiative</a:t>
            </a:r>
          </a:p>
          <a:p>
            <a:r>
              <a:rPr lang="en-US" sz="1600" dirty="0">
                <a:solidFill>
                  <a:schemeClr val="tx1"/>
                </a:solidFill>
              </a:rPr>
              <a:t>Conclusion</a:t>
            </a:r>
          </a:p>
          <a:p>
            <a:r>
              <a:rPr lang="en-US" sz="1600" dirty="0">
                <a:solidFill>
                  <a:schemeClr val="tx1"/>
                </a:solidFill>
              </a:rPr>
              <a:t>References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82907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latin typeface="Garamond" panose="02020404030301010803" pitchFamily="18" charset="0"/>
              </a:rPr>
              <a:t>Objectives of Healthy People 2030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4396333"/>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16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OBESITY AND OVERWEIGHT</a:t>
            </a:r>
          </a:p>
        </p:txBody>
      </p:sp>
      <p:sp>
        <p:nvSpPr>
          <p:cNvPr id="3" name="Content Placeholder 2"/>
          <p:cNvSpPr>
            <a:spLocks noGrp="1"/>
          </p:cNvSpPr>
          <p:nvPr>
            <p:ph idx="1"/>
          </p:nvPr>
        </p:nvSpPr>
        <p:spPr/>
        <p:txBody>
          <a:bodyPr>
            <a:normAutofit/>
          </a:bodyPr>
          <a:lstStyle/>
          <a:p>
            <a:pPr marL="514350" indent="-514350">
              <a:buFont typeface="+mj-lt"/>
              <a:buAutoNum type="romanLcPeriod"/>
            </a:pPr>
            <a:r>
              <a:rPr lang="en-US" sz="1600" dirty="0">
                <a:solidFill>
                  <a:schemeClr val="tx1"/>
                </a:solidFill>
              </a:rPr>
              <a:t>Obesity and overweight are defined as the excessive buildup of fats that poses a health risk.</a:t>
            </a:r>
          </a:p>
          <a:p>
            <a:pPr marL="514350" indent="-514350">
              <a:buFont typeface="+mj-lt"/>
              <a:buAutoNum type="romanLcPeriod"/>
            </a:pPr>
            <a:r>
              <a:rPr lang="en-US" sz="1600" dirty="0">
                <a:solidFill>
                  <a:schemeClr val="tx1"/>
                </a:solidFill>
              </a:rPr>
              <a:t>Children with a BMI exceeding 85–95 percentile are considered overweight and those above 95 are obese.</a:t>
            </a:r>
          </a:p>
          <a:p>
            <a:pPr marL="514350" indent="-514350">
              <a:buFont typeface="+mj-lt"/>
              <a:buAutoNum type="romanLcPeriod"/>
            </a:pPr>
            <a:r>
              <a:rPr lang="en-US" sz="1600" dirty="0">
                <a:solidFill>
                  <a:schemeClr val="tx1"/>
                </a:solidFill>
              </a:rPr>
              <a:t>An adult is considered obese when their BMI exceeds or is equal to 30, while the BMI of an overweight adult is greater than 25 (Lim &amp; Boster, 2023).</a:t>
            </a:r>
          </a:p>
          <a:p>
            <a:pPr marL="514350" indent="-514350">
              <a:buFont typeface="+mj-lt"/>
              <a:buAutoNum type="romanLcPeriod"/>
            </a:pPr>
            <a:r>
              <a:rPr lang="en-US" sz="1600" dirty="0">
                <a:solidFill>
                  <a:schemeClr val="tx1"/>
                </a:solidFill>
              </a:rPr>
              <a:t>Obesity and overweight  can be caused by genetics, overeating and lack of physical activity, and medical conditions (Lin &amp; Li, 2021).</a:t>
            </a:r>
          </a:p>
          <a:p>
            <a:pPr marL="514350" indent="-514350">
              <a:buFont typeface="+mj-lt"/>
              <a:buAutoNum type="romanLcPeriod"/>
            </a:pPr>
            <a:r>
              <a:rPr lang="en-US" sz="1600" dirty="0">
                <a:solidFill>
                  <a:schemeClr val="tx1"/>
                </a:solidFill>
              </a:rPr>
              <a:t>Obesity is associated with deadly illnesses, such as type II diabetes, hypertension, heart diseases, stroke, and cancer.</a:t>
            </a:r>
          </a:p>
          <a:p>
            <a:pPr marL="514350" indent="-514350">
              <a:buFont typeface="+mj-lt"/>
              <a:buAutoNum type="romanLcPeriod"/>
            </a:pPr>
            <a:endParaRPr lang="en-US" dirty="0"/>
          </a:p>
          <a:p>
            <a:pPr marL="514350" indent="-514350">
              <a:buFont typeface="+mj-lt"/>
              <a:buAutoNum type="romanLcPeriod"/>
            </a:pPr>
            <a:endParaRPr lang="en-US" dirty="0"/>
          </a:p>
          <a:p>
            <a:pPr marL="514350" indent="-514350">
              <a:buFont typeface="+mj-lt"/>
              <a:buAutoNum type="romanLcPeriod"/>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828" y="1211941"/>
            <a:ext cx="1570320" cy="1074058"/>
          </a:xfrm>
          <a:prstGeom prst="rect">
            <a:avLst/>
          </a:prstGeom>
        </p:spPr>
      </p:pic>
    </p:spTree>
    <p:extLst>
      <p:ext uri="{BB962C8B-B14F-4D97-AF65-F5344CB8AC3E}">
        <p14:creationId xmlns:p14="http://schemas.microsoft.com/office/powerpoint/2010/main" val="4173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OBESITY AND OVERWEIGHT STATISTICS</a:t>
            </a:r>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sz="2600" dirty="0">
                <a:solidFill>
                  <a:schemeClr val="tx1"/>
                </a:solidFill>
                <a:latin typeface="Garamond" panose="02020404030301010803" pitchFamily="18" charset="0"/>
              </a:rPr>
              <a:t>In </a:t>
            </a:r>
            <a:r>
              <a:rPr lang="en-US" sz="2600" strike="sngStrike" dirty="0">
                <a:solidFill>
                  <a:schemeClr val="tx1"/>
                </a:solidFill>
                <a:latin typeface="Garamond" panose="02020404030301010803" pitchFamily="18" charset="0"/>
              </a:rPr>
              <a:t>the</a:t>
            </a:r>
            <a:r>
              <a:rPr lang="en-US" sz="2600" dirty="0">
                <a:solidFill>
                  <a:schemeClr val="tx1"/>
                </a:solidFill>
                <a:latin typeface="Garamond" panose="02020404030301010803" pitchFamily="18" charset="0"/>
              </a:rPr>
              <a:t> America, 1 in 5 youngsters and youth and 2 in 5 grown persons are obese (Healthy People 2030, n.d.).</a:t>
            </a:r>
          </a:p>
          <a:p>
            <a:pPr marL="514350" indent="-514350">
              <a:buFont typeface="+mj-lt"/>
              <a:buAutoNum type="arabicPeriod"/>
            </a:pPr>
            <a:r>
              <a:rPr lang="en-US" sz="2600" dirty="0">
                <a:solidFill>
                  <a:schemeClr val="tx1"/>
                </a:solidFill>
                <a:latin typeface="Garamond" panose="02020404030301010803" pitchFamily="18" charset="0"/>
              </a:rPr>
              <a:t>Over 1.9 billion persons aged 18 and older were overweight in 2016. Over 650 million of these people were obese (WHO, n.d.).</a:t>
            </a:r>
          </a:p>
          <a:p>
            <a:pPr marL="514350" indent="-514350">
              <a:buFont typeface="+mj-lt"/>
              <a:buAutoNum type="arabicPeriod"/>
            </a:pPr>
            <a:r>
              <a:rPr lang="en-US" sz="2600" dirty="0">
                <a:solidFill>
                  <a:schemeClr val="tx1"/>
                </a:solidFill>
                <a:latin typeface="Garamond" panose="02020404030301010803" pitchFamily="18" charset="0"/>
              </a:rPr>
              <a:t>According to the CDC (2023), 42.4% of adults in the USA are obese.</a:t>
            </a:r>
          </a:p>
          <a:p>
            <a:pPr marL="514350" indent="-514350">
              <a:buFont typeface="+mj-lt"/>
              <a:buAutoNum type="arabicPeriod"/>
            </a:pPr>
            <a:r>
              <a:rPr lang="en-US" sz="2600" dirty="0">
                <a:solidFill>
                  <a:schemeClr val="tx1"/>
                </a:solidFill>
                <a:latin typeface="Garamond" panose="02020404030301010803" pitchFamily="18" charset="0"/>
              </a:rPr>
              <a:t>The prevalence of obesity in America has increased by 11.4% from 2017 to March of 2020 (CDC, 2023).</a:t>
            </a:r>
          </a:p>
          <a:p>
            <a:pPr marL="514350" indent="-514350">
              <a:buFont typeface="+mj-lt"/>
              <a:buAutoNum type="arabicPeriod"/>
            </a:pPr>
            <a:r>
              <a:rPr lang="en-US" sz="2600" dirty="0">
                <a:solidFill>
                  <a:schemeClr val="tx1"/>
                </a:solidFill>
                <a:latin typeface="Garamond" panose="02020404030301010803" pitchFamily="18" charset="0"/>
              </a:rPr>
              <a:t>In 2020, about 22.2% of kids in America were obese.</a:t>
            </a:r>
          </a:p>
          <a:p>
            <a:pPr marL="514350" indent="-514350">
              <a:buFont typeface="+mj-lt"/>
              <a:buAutoNum type="arabicPeriod"/>
            </a:pPr>
            <a:r>
              <a:rPr lang="en-US" sz="2600" dirty="0">
                <a:solidFill>
                  <a:schemeClr val="tx1"/>
                </a:solidFill>
                <a:latin typeface="Garamond" panose="02020404030301010803" pitchFamily="18" charset="0"/>
              </a:rPr>
              <a:t>Healthcare costs associated with overweight and obesity in America were almost $173 billion in 2019 (CDC, 2023).</a:t>
            </a:r>
          </a:p>
          <a:p>
            <a:pPr marL="514350" indent="-514350">
              <a:buFont typeface="+mj-lt"/>
              <a:buAutoNum type="arabicPeriod"/>
            </a:pPr>
            <a:r>
              <a:rPr lang="en-US" sz="2600" dirty="0">
                <a:solidFill>
                  <a:schemeClr val="tx1"/>
                </a:solidFill>
                <a:latin typeface="Garamond" panose="02020404030301010803" pitchFamily="18" charset="0"/>
              </a:rPr>
              <a:t>Obesity and overweight are associated with 30 to 53% of new diabetes cases in America.</a:t>
            </a:r>
          </a:p>
          <a:p>
            <a:pPr marL="514350" indent="-514350">
              <a:buFont typeface="+mj-lt"/>
              <a:buAutoNum type="arabicPeriod"/>
            </a:pPr>
            <a:r>
              <a:rPr lang="en-US" sz="2600" dirty="0">
                <a:solidFill>
                  <a:schemeClr val="tx1"/>
                </a:solidFill>
                <a:latin typeface="Garamond" panose="02020404030301010803" pitchFamily="18" charset="0"/>
              </a:rPr>
              <a:t>As per the WHO, by 2025, the health of 167 million adults and children who are overweight or obese will be deteriorating (Younis et al., 2023).</a:t>
            </a: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173798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EVIDENCE-BASED RESOURCES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3126183"/>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37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WEBSITES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0423487"/>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706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HEALTY PEOPLE IN ACTION INITIATIVE</a:t>
            </a:r>
          </a:p>
        </p:txBody>
      </p:sp>
      <p:sp>
        <p:nvSpPr>
          <p:cNvPr id="3" name="Content Placeholder 2"/>
          <p:cNvSpPr>
            <a:spLocks noGrp="1"/>
          </p:cNvSpPr>
          <p:nvPr>
            <p:ph idx="1"/>
          </p:nvPr>
        </p:nvSpPr>
        <p:spPr/>
        <p:txBody>
          <a:bodyPr/>
          <a:lstStyle/>
          <a:p>
            <a:r>
              <a:rPr lang="en-US" sz="1600" dirty="0">
                <a:latin typeface="Garamond" panose="02020404030301010803" pitchFamily="18" charset="0"/>
              </a:rPr>
              <a:t>The “Active Communities for Healthy Lifestyles" program is the initiative adopted by Healthy People 2030 to support obesity prevention and management (Healthy People 2030, n.d.-a).</a:t>
            </a:r>
          </a:p>
          <a:p>
            <a:r>
              <a:rPr lang="en-US" sz="1600" dirty="0">
                <a:latin typeface="Garamond" panose="02020404030301010803" pitchFamily="18" charset="0"/>
              </a:rPr>
              <a:t>It incorporates :</a:t>
            </a:r>
          </a:p>
          <a:p>
            <a:pPr>
              <a:buFont typeface="Wingdings" panose="05000000000000000000" pitchFamily="2" charset="2"/>
              <a:buChar char="Ø"/>
            </a:pPr>
            <a:r>
              <a:rPr lang="en-US" sz="1600" dirty="0">
                <a:latin typeface="Garamond" panose="02020404030301010803" pitchFamily="18" charset="0"/>
              </a:rPr>
              <a:t>Increasing physical activity (CDC, 2018)</a:t>
            </a:r>
          </a:p>
          <a:p>
            <a:pPr>
              <a:buFont typeface="Wingdings" panose="05000000000000000000" pitchFamily="2" charset="2"/>
              <a:buChar char="Ø"/>
            </a:pPr>
            <a:r>
              <a:rPr lang="en-US" sz="1600" dirty="0">
                <a:latin typeface="Garamond" panose="02020404030301010803" pitchFamily="18" charset="0"/>
              </a:rPr>
              <a:t> Engaging communities</a:t>
            </a:r>
          </a:p>
          <a:p>
            <a:pPr>
              <a:buFont typeface="Wingdings" panose="05000000000000000000" pitchFamily="2" charset="2"/>
              <a:buChar char="Ø"/>
            </a:pPr>
            <a:r>
              <a:rPr lang="en-US" sz="1600" dirty="0">
                <a:latin typeface="Garamond" panose="02020404030301010803" pitchFamily="18" charset="0"/>
              </a:rPr>
              <a:t>Encouraging people to eat healthy (Healthy People 2030, n.d.)</a:t>
            </a:r>
          </a:p>
          <a:p>
            <a:pPr>
              <a:buFont typeface="Wingdings" panose="05000000000000000000" pitchFamily="2" charset="2"/>
              <a:buChar char="Ø"/>
            </a:pPr>
            <a:r>
              <a:rPr lang="en-US" sz="1600" dirty="0">
                <a:latin typeface="Garamond" panose="02020404030301010803" pitchFamily="18" charset="0"/>
              </a:rPr>
              <a:t>Supporting policy and environmental adjustments</a:t>
            </a:r>
          </a:p>
          <a:p>
            <a:pPr>
              <a:buFont typeface="Wingdings" panose="05000000000000000000" pitchFamily="2" charset="2"/>
              <a:buChar char="Ø"/>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709" y="4727608"/>
            <a:ext cx="4253021" cy="1148260"/>
          </a:xfrm>
          <a:prstGeom prst="rect">
            <a:avLst/>
          </a:prstGeom>
        </p:spPr>
      </p:pic>
    </p:spTree>
    <p:extLst>
      <p:ext uri="{BB962C8B-B14F-4D97-AF65-F5344CB8AC3E}">
        <p14:creationId xmlns:p14="http://schemas.microsoft.com/office/powerpoint/2010/main" val="84559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62500" lnSpcReduction="20000"/>
          </a:bodyPr>
          <a:lstStyle/>
          <a:p>
            <a:endParaRPr lang="en-US" dirty="0">
              <a:solidFill>
                <a:schemeClr val="tx1"/>
              </a:solidFill>
            </a:endParaRPr>
          </a:p>
          <a:p>
            <a:r>
              <a:rPr lang="en-US" sz="2600" dirty="0">
                <a:solidFill>
                  <a:schemeClr val="tx1"/>
                </a:solidFill>
              </a:rPr>
              <a:t>Teenage and adult overweight and obesity rates are high in the US.  </a:t>
            </a:r>
          </a:p>
          <a:p>
            <a:r>
              <a:rPr lang="en-US" sz="2600" dirty="0">
                <a:solidFill>
                  <a:schemeClr val="tx1"/>
                </a:solidFill>
              </a:rPr>
              <a:t>As stated by CDC,  as of 2020, 42.4% of grownups were obese in America.</a:t>
            </a:r>
          </a:p>
          <a:p>
            <a:r>
              <a:rPr lang="en-US" sz="2600" dirty="0">
                <a:solidFill>
                  <a:schemeClr val="tx1"/>
                </a:solidFill>
              </a:rPr>
              <a:t>Obesity can increase the risk of various chronic disorders, such as heart disease, type 2 diabetes, some types of cancer, stroke, and respiratory issues.</a:t>
            </a:r>
          </a:p>
          <a:p>
            <a:r>
              <a:rPr lang="en-US" sz="2600" dirty="0">
                <a:solidFill>
                  <a:schemeClr val="tx1"/>
                </a:solidFill>
              </a:rPr>
              <a:t>Obesity costs the USA healthcare system billions every year.</a:t>
            </a:r>
          </a:p>
          <a:p>
            <a:r>
              <a:rPr lang="en-US" sz="2600" dirty="0">
                <a:solidFill>
                  <a:schemeClr val="tx1"/>
                </a:solidFill>
              </a:rPr>
              <a:t>Factors that lead to obesity include genetics, sedentary lives, and unhealthy diets. </a:t>
            </a:r>
          </a:p>
          <a:p>
            <a:r>
              <a:rPr lang="en-US" sz="2600" dirty="0">
                <a:solidFill>
                  <a:schemeClr val="tx1"/>
                </a:solidFill>
              </a:rPr>
              <a:t>Healthy People 2030 aims to reduce the number of overweight and obese individuals by promoting healthy food, physical activity, and policy and environmental reforms to support people in terms of leading healthy lives.</a:t>
            </a:r>
          </a:p>
          <a:p>
            <a:r>
              <a:rPr lang="en-US" sz="2600" dirty="0">
                <a:solidFill>
                  <a:schemeClr val="tx1"/>
                </a:solidFill>
              </a:rPr>
              <a:t>Websites, such as CDC, WHO, NIH, PubMed and Cochrane library, can be very valuable when researching about obesity and overweight, as they contain evidence-based data on this topic.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3419716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0cb1e24-a0e2-4a4c-9340-733297c9cd7c}" enabled="1" method="Privileged" siteId="{db1e96a8-a3da-442a-930b-235cac24cd5c}" contentBits="0" removed="0"/>
</clbl:labelList>
</file>

<file path=docProps/app.xml><?xml version="1.0" encoding="utf-8"?>
<Properties xmlns="http://schemas.openxmlformats.org/officeDocument/2006/extended-properties" xmlns:vt="http://schemas.openxmlformats.org/officeDocument/2006/docPropsVTypes">
  <Template>Organic</Template>
  <TotalTime>515</TotalTime>
  <Words>2447</Words>
  <Application>Microsoft Macintosh PowerPoint</Application>
  <PresentationFormat>Widescreen</PresentationFormat>
  <Paragraphs>96</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Garamond</vt:lpstr>
      <vt:lpstr>Times New Roman</vt:lpstr>
      <vt:lpstr>Wingdings</vt:lpstr>
      <vt:lpstr>Organic</vt:lpstr>
      <vt:lpstr>OVERWEIGHT AND OBESITY</vt:lpstr>
      <vt:lpstr>OUTLINE</vt:lpstr>
      <vt:lpstr>Objectives of Healthy People 2030</vt:lpstr>
      <vt:lpstr>OVERVIEW OF OBESITY AND OVERWEIGHT</vt:lpstr>
      <vt:lpstr>OBESITY AND OVERWEIGHT STATISTICS</vt:lpstr>
      <vt:lpstr>EVIDENCE-BASED RESOURCES</vt:lpstr>
      <vt:lpstr>AVAILABLE WEBSITES</vt:lpstr>
      <vt:lpstr>HEALTY PEOPLE IN ACTION INITIATIVE</vt:lpstr>
      <vt:lpstr>CONCLUSION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OVERWEIGHT AND OBESITY</dc:title>
  <dc:creator/>
  <cp:lastModifiedBy>nicolas tzenios</cp:lastModifiedBy>
  <cp:revision>66</cp:revision>
  <dcterms:created xsi:type="dcterms:W3CDTF">2023-06-07T10:28:54Z</dcterms:created>
  <dcterms:modified xsi:type="dcterms:W3CDTF">2023-12-03T18:33:52Z</dcterms:modified>
</cp:coreProperties>
</file>