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60" r:id="rId6"/>
    <p:sldId id="261" r:id="rId7"/>
    <p:sldId id="269"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7E519-527C-E111-BAB9-5FEA75EA6F6A}" v="12" dt="2022-11-28T20:18:26.299"/>
    <p1510:client id="{720DC761-8427-4A9D-A352-2A86C8211A19}" v="6" dt="2022-11-23T03:57:28.419"/>
    <p1510:client id="{8BF0D321-B44F-4B9B-9F6D-302C36BA9872}" v="1" dt="2022-11-23T04:20:58.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Ha" userId="S::heather.ha@cambridge.org::2c980710-60d2-444e-8c9a-a554144f984c" providerId="AD" clId="Web-{06C7E519-527C-E111-BAB9-5FEA75EA6F6A}"/>
    <pc:docChg chg="modSld">
      <pc:chgData name="Heather Ha" userId="S::heather.ha@cambridge.org::2c980710-60d2-444e-8c9a-a554144f984c" providerId="AD" clId="Web-{06C7E519-527C-E111-BAB9-5FEA75EA6F6A}" dt="2022-11-28T20:18:26.299" v="7" actId="20577"/>
      <pc:docMkLst>
        <pc:docMk/>
      </pc:docMkLst>
      <pc:sldChg chg="modSp">
        <pc:chgData name="Heather Ha" userId="S::heather.ha@cambridge.org::2c980710-60d2-444e-8c9a-a554144f984c" providerId="AD" clId="Web-{06C7E519-527C-E111-BAB9-5FEA75EA6F6A}" dt="2022-11-28T20:18:26.299" v="7" actId="20577"/>
        <pc:sldMkLst>
          <pc:docMk/>
          <pc:sldMk cId="3703103467" sldId="264"/>
        </pc:sldMkLst>
        <pc:spChg chg="mod">
          <ac:chgData name="Heather Ha" userId="S::heather.ha@cambridge.org::2c980710-60d2-444e-8c9a-a554144f984c" providerId="AD" clId="Web-{06C7E519-527C-E111-BAB9-5FEA75EA6F6A}" dt="2022-11-28T20:18:26.299" v="7" actId="20577"/>
          <ac:spMkLst>
            <pc:docMk/>
            <pc:sldMk cId="3703103467" sldId="264"/>
            <ac:spMk id="7" creationId="{00000000-0000-0000-0000-000000000000}"/>
          </ac:spMkLst>
        </pc:spChg>
      </pc:sldChg>
    </pc:docChg>
  </pc:docChgLst>
  <pc:docChgLst>
    <pc:chgData name="Naveena Pilla" userId="bc489630-a94e-4fa0-93c9-74b1ebf287e2" providerId="ADAL" clId="{8BF0D321-B44F-4B9B-9F6D-302C36BA9872}"/>
    <pc:docChg chg="modSld">
      <pc:chgData name="Naveena Pilla" userId="bc489630-a94e-4fa0-93c9-74b1ebf287e2" providerId="ADAL" clId="{8BF0D321-B44F-4B9B-9F6D-302C36BA9872}" dt="2022-11-23T04:20:58.225" v="3" actId="20577"/>
      <pc:docMkLst>
        <pc:docMk/>
      </pc:docMkLst>
      <pc:sldChg chg="modSp mod">
        <pc:chgData name="Naveena Pilla" userId="bc489630-a94e-4fa0-93c9-74b1ebf287e2" providerId="ADAL" clId="{8BF0D321-B44F-4B9B-9F6D-302C36BA9872}" dt="2022-11-23T04:20:58.225" v="3" actId="20577"/>
        <pc:sldMkLst>
          <pc:docMk/>
          <pc:sldMk cId="1099414491" sldId="269"/>
        </pc:sldMkLst>
        <pc:spChg chg="mod">
          <ac:chgData name="Naveena Pilla" userId="bc489630-a94e-4fa0-93c9-74b1ebf287e2" providerId="ADAL" clId="{8BF0D321-B44F-4B9B-9F6D-302C36BA9872}" dt="2022-11-23T04:20:58.225" v="3" actId="20577"/>
          <ac:spMkLst>
            <pc:docMk/>
            <pc:sldMk cId="1099414491" sldId="269"/>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FE1DC4-B745-49CD-B778-97A16B459415}"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233655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FE1DC4-B745-49CD-B778-97A16B459415}"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82332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FE1DC4-B745-49CD-B778-97A16B459415}"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227291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FE1DC4-B745-49CD-B778-97A16B459415}"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9220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E1DC4-B745-49CD-B778-97A16B459415}"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24527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FE1DC4-B745-49CD-B778-97A16B459415}"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372507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FE1DC4-B745-49CD-B778-97A16B459415}" type="datetimeFigureOut">
              <a:rPr lang="en-GB" smtClean="0"/>
              <a:t>28/11/2022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298958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FE1DC4-B745-49CD-B778-97A16B459415}" type="datetimeFigureOut">
              <a:rPr lang="en-GB" smtClean="0"/>
              <a:t>28/11/2022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291198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E1DC4-B745-49CD-B778-97A16B459415}" type="datetimeFigureOut">
              <a:rPr lang="en-GB" smtClean="0"/>
              <a:t>28/11/2022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276953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E1DC4-B745-49CD-B778-97A16B459415}"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269109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E1DC4-B745-49CD-B778-97A16B459415}"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C6D53-AD1C-4434-8624-A5D021C58C64}" type="slidenum">
              <a:rPr lang="en-GB" smtClean="0"/>
              <a:t>‹#›</a:t>
            </a:fld>
            <a:endParaRPr lang="en-GB"/>
          </a:p>
        </p:txBody>
      </p:sp>
    </p:spTree>
    <p:extLst>
      <p:ext uri="{BB962C8B-B14F-4D97-AF65-F5344CB8AC3E}">
        <p14:creationId xmlns:p14="http://schemas.microsoft.com/office/powerpoint/2010/main" val="185820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E1DC4-B745-49CD-B778-97A16B459415}" type="datetimeFigureOut">
              <a:rPr lang="en-GB" smtClean="0"/>
              <a:t>28/11/2022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C6D53-AD1C-4434-8624-A5D021C58C64}" type="slidenum">
              <a:rPr lang="en-GB" smtClean="0"/>
              <a:t>‹#›</a:t>
            </a:fld>
            <a:endParaRPr lang="en-GB"/>
          </a:p>
        </p:txBody>
      </p:sp>
    </p:spTree>
    <p:extLst>
      <p:ext uri="{BB962C8B-B14F-4D97-AF65-F5344CB8AC3E}">
        <p14:creationId xmlns:p14="http://schemas.microsoft.com/office/powerpoint/2010/main" val="2066474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mbridge.org/highereducation/isbn/9781108701129"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ambridge.org/highereducation/books/an-introduction-to-python-programming-for-scientists-and-engineers/271C02A02E8B775066316E92A68E187A/resources/student-resources/17642610DE5E1CCB30DAE5FD40BDFE04"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cambridge.org/core/register/highereducation?ref=https://www.cambridge.org/highereducation/login"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www.cambridge.org/about-us/legal-notices/privacy-notice" TargetMode="External"/><Relationship Id="rId5" Type="http://schemas.openxmlformats.org/officeDocument/2006/relationships/hyperlink" Target="https://www.cambridge.org/highereducation/services/students/faq" TargetMode="External"/><Relationship Id="rId4" Type="http://schemas.openxmlformats.org/officeDocument/2006/relationships/hyperlink" Target="https://www.cambridge.org/highereducation/services/students/offline-bookshel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piral-download.s3-eu-west-1.amazonaws.com/Spiral.exe"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spiral-download.s3-eu-west-1.amazonaws.com/Spiral.pk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540"/>
            <a:ext cx="12212320" cy="6782460"/>
          </a:xfrm>
          <a:prstGeom prst="rect">
            <a:avLst/>
          </a:prstGeom>
        </p:spPr>
      </p:pic>
      <p:sp>
        <p:nvSpPr>
          <p:cNvPr id="8" name="Rectangle 7"/>
          <p:cNvSpPr/>
          <p:nvPr/>
        </p:nvSpPr>
        <p:spPr>
          <a:xfrm>
            <a:off x="5088984" y="1394011"/>
            <a:ext cx="6096000" cy="3193182"/>
          </a:xfrm>
          <a:prstGeom prst="rect">
            <a:avLst/>
          </a:prstGeom>
        </p:spPr>
        <p:txBody>
          <a:bodyPr>
            <a:spAutoFit/>
          </a:bodyPr>
          <a:lstStyle/>
          <a:p>
            <a:pPr algn="ctr">
              <a:spcBef>
                <a:spcPct val="50000"/>
              </a:spcBef>
            </a:pPr>
            <a:r>
              <a:rPr lang="en-GB" altLang="en-US" sz="2200" b="1" dirty="0"/>
              <a:t>An Introduction to Python Programming for Scientists and Engineers</a:t>
            </a:r>
          </a:p>
          <a:p>
            <a:pPr algn="ctr">
              <a:spcBef>
                <a:spcPct val="50000"/>
              </a:spcBef>
            </a:pPr>
            <a:r>
              <a:rPr lang="en-GB" altLang="en-US" sz="2000" dirty="0"/>
              <a:t>1</a:t>
            </a:r>
            <a:r>
              <a:rPr lang="en-GB" altLang="en-US" sz="2000" baseline="30000" dirty="0"/>
              <a:t>st</a:t>
            </a:r>
            <a:r>
              <a:rPr lang="en-GB" altLang="en-US" sz="2000" dirty="0"/>
              <a:t> Edition</a:t>
            </a:r>
          </a:p>
          <a:p>
            <a:pPr algn="ctr">
              <a:spcBef>
                <a:spcPct val="50000"/>
              </a:spcBef>
            </a:pPr>
            <a:r>
              <a:rPr lang="en-GB" altLang="en-US" sz="1700" dirty="0"/>
              <a:t>By Johnny Wei-Bing Lin, </a:t>
            </a:r>
            <a:r>
              <a:rPr lang="en-GB" altLang="en-US" sz="1700" i="1" dirty="0"/>
              <a:t>University of Washington, Bothell</a:t>
            </a:r>
          </a:p>
          <a:p>
            <a:pPr algn="ctr">
              <a:spcBef>
                <a:spcPct val="50000"/>
              </a:spcBef>
            </a:pPr>
            <a:r>
              <a:rPr lang="en-GB" altLang="en-US" sz="1700" dirty="0"/>
              <a:t>Hannah </a:t>
            </a:r>
            <a:r>
              <a:rPr lang="en-GB" altLang="en-US" sz="1700" dirty="0" err="1"/>
              <a:t>Aizenman</a:t>
            </a:r>
            <a:r>
              <a:rPr lang="en-GB" altLang="en-US" sz="1700" dirty="0"/>
              <a:t>, </a:t>
            </a:r>
            <a:r>
              <a:rPr lang="en-GB" altLang="en-US" sz="1700" i="1" dirty="0"/>
              <a:t>City College, City University of New York</a:t>
            </a:r>
          </a:p>
          <a:p>
            <a:pPr algn="ctr">
              <a:spcBef>
                <a:spcPct val="50000"/>
              </a:spcBef>
            </a:pPr>
            <a:r>
              <a:rPr lang="en-GB" altLang="en-US" sz="1700" dirty="0"/>
              <a:t>Erin </a:t>
            </a:r>
            <a:r>
              <a:rPr lang="en-GB" altLang="en-US" sz="1700" dirty="0" err="1"/>
              <a:t>Manette</a:t>
            </a:r>
            <a:r>
              <a:rPr lang="en-GB" altLang="en-US" sz="1700" dirty="0"/>
              <a:t> Cartas </a:t>
            </a:r>
            <a:r>
              <a:rPr lang="en-GB" altLang="en-US" sz="1700" dirty="0" err="1"/>
              <a:t>Espinel</a:t>
            </a:r>
            <a:r>
              <a:rPr lang="en-GB" altLang="en-US" sz="1700" i="1" dirty="0"/>
              <a:t>, Envestnet Tamarac, Washington</a:t>
            </a:r>
          </a:p>
          <a:p>
            <a:pPr algn="ctr">
              <a:spcBef>
                <a:spcPct val="50000"/>
              </a:spcBef>
            </a:pPr>
            <a:r>
              <a:rPr lang="en-GB" altLang="en-US" sz="1700" dirty="0"/>
              <a:t>Kim </a:t>
            </a:r>
            <a:r>
              <a:rPr lang="en-GB" altLang="en-US" sz="1700" dirty="0" err="1"/>
              <a:t>Gunnerson</a:t>
            </a:r>
            <a:r>
              <a:rPr lang="en-GB" altLang="en-US" sz="1700" i="1" dirty="0"/>
              <a:t>, University of Washington, Bothell</a:t>
            </a:r>
          </a:p>
          <a:p>
            <a:pPr algn="ctr">
              <a:spcBef>
                <a:spcPct val="50000"/>
              </a:spcBef>
            </a:pPr>
            <a:r>
              <a:rPr lang="en-GB" altLang="en-US" sz="1700" dirty="0"/>
              <a:t>Joanne Liu</a:t>
            </a:r>
            <a:r>
              <a:rPr lang="en-GB" altLang="en-US" sz="1700" i="1" dirty="0"/>
              <a:t>, Biota Technology Inc., California</a:t>
            </a:r>
          </a:p>
        </p:txBody>
      </p:sp>
      <p:sp>
        <p:nvSpPr>
          <p:cNvPr id="9" name="Rectangle 8"/>
          <p:cNvSpPr/>
          <p:nvPr/>
        </p:nvSpPr>
        <p:spPr>
          <a:xfrm>
            <a:off x="5067300" y="501459"/>
            <a:ext cx="6096000" cy="892552"/>
          </a:xfrm>
          <a:prstGeom prst="rect">
            <a:avLst/>
          </a:prstGeom>
        </p:spPr>
        <p:txBody>
          <a:bodyPr>
            <a:spAutoFit/>
          </a:bodyPr>
          <a:lstStyle/>
          <a:p>
            <a:pPr algn="ctr"/>
            <a:r>
              <a:rPr lang="en-GB" altLang="en-US" sz="2800" b="1" dirty="0"/>
              <a:t>[Core Text]:</a:t>
            </a:r>
            <a:br>
              <a:rPr lang="en-GB" altLang="en-US" sz="2800" b="1" dirty="0"/>
            </a:br>
            <a:r>
              <a:rPr lang="en-GB" altLang="en-US" sz="2400" dirty="0"/>
              <a:t>[COURSE NUMBER]: [COURSE NAME]</a:t>
            </a:r>
            <a:endParaRPr lang="en-GB" sz="2400" dirty="0"/>
          </a:p>
        </p:txBody>
      </p:sp>
      <p:sp>
        <p:nvSpPr>
          <p:cNvPr id="10" name="TextBox 2"/>
          <p:cNvSpPr txBox="1">
            <a:spLocks noChangeArrowheads="1"/>
          </p:cNvSpPr>
          <p:nvPr/>
        </p:nvSpPr>
        <p:spPr bwMode="auto">
          <a:xfrm>
            <a:off x="5348378" y="4572000"/>
            <a:ext cx="57193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1"/>
                </a:solidFill>
                <a:latin typeface="Frutiger LT Std 45 Light" panose="020B0402020204020204" pitchFamily="34" charset="0"/>
              </a:defRPr>
            </a:lvl1pPr>
            <a:lvl2pPr marL="742950" indent="-285750" eaLnBrk="0" hangingPunct="0">
              <a:defRPr sz="2800">
                <a:solidFill>
                  <a:schemeClr val="bg1"/>
                </a:solidFill>
                <a:latin typeface="Frutiger LT Std 45 Light" panose="020B0402020204020204" pitchFamily="34" charset="0"/>
              </a:defRPr>
            </a:lvl2pPr>
            <a:lvl3pPr marL="1143000" indent="-228600" eaLnBrk="0" hangingPunct="0">
              <a:defRPr sz="2800">
                <a:solidFill>
                  <a:schemeClr val="bg1"/>
                </a:solidFill>
                <a:latin typeface="Frutiger LT Std 45 Light" panose="020B0402020204020204" pitchFamily="34" charset="0"/>
              </a:defRPr>
            </a:lvl3pPr>
            <a:lvl4pPr marL="1600200" indent="-228600" eaLnBrk="0" hangingPunct="0">
              <a:defRPr sz="2800">
                <a:solidFill>
                  <a:schemeClr val="bg1"/>
                </a:solidFill>
                <a:latin typeface="Frutiger LT Std 45 Light" panose="020B0402020204020204" pitchFamily="34" charset="0"/>
              </a:defRPr>
            </a:lvl4pPr>
            <a:lvl5pPr marL="2057400" indent="-228600" eaLnBrk="0" hangingPunct="0">
              <a:defRPr sz="2800">
                <a:solidFill>
                  <a:schemeClr val="bg1"/>
                </a:solidFill>
                <a:latin typeface="Frutiger LT Std 45 Light" panose="020B0402020204020204" pitchFamily="34" charset="0"/>
              </a:defRPr>
            </a:lvl5pPr>
            <a:lvl6pPr marL="2514600" indent="-228600" eaLnBrk="0" fontAlgn="base" hangingPunct="0">
              <a:spcBef>
                <a:spcPct val="20000"/>
              </a:spcBef>
              <a:spcAft>
                <a:spcPct val="0"/>
              </a:spcAft>
              <a:buSzPct val="100000"/>
              <a:buFont typeface="Times" panose="02020603050405020304" pitchFamily="18" charset="0"/>
              <a:defRPr sz="2800">
                <a:solidFill>
                  <a:schemeClr val="bg1"/>
                </a:solidFill>
                <a:latin typeface="Frutiger LT Std 45 Light" panose="020B0402020204020204" pitchFamily="34" charset="0"/>
              </a:defRPr>
            </a:lvl6pPr>
            <a:lvl7pPr marL="2971800" indent="-228600" eaLnBrk="0" fontAlgn="base" hangingPunct="0">
              <a:spcBef>
                <a:spcPct val="20000"/>
              </a:spcBef>
              <a:spcAft>
                <a:spcPct val="0"/>
              </a:spcAft>
              <a:buSzPct val="100000"/>
              <a:buFont typeface="Times" panose="02020603050405020304" pitchFamily="18" charset="0"/>
              <a:defRPr sz="2800">
                <a:solidFill>
                  <a:schemeClr val="bg1"/>
                </a:solidFill>
                <a:latin typeface="Frutiger LT Std 45 Light" panose="020B0402020204020204" pitchFamily="34" charset="0"/>
              </a:defRPr>
            </a:lvl7pPr>
            <a:lvl8pPr marL="3429000" indent="-228600" eaLnBrk="0" fontAlgn="base" hangingPunct="0">
              <a:spcBef>
                <a:spcPct val="20000"/>
              </a:spcBef>
              <a:spcAft>
                <a:spcPct val="0"/>
              </a:spcAft>
              <a:buSzPct val="100000"/>
              <a:buFont typeface="Times" panose="02020603050405020304" pitchFamily="18" charset="0"/>
              <a:defRPr sz="2800">
                <a:solidFill>
                  <a:schemeClr val="bg1"/>
                </a:solidFill>
                <a:latin typeface="Frutiger LT Std 45 Light" panose="020B0402020204020204" pitchFamily="34" charset="0"/>
              </a:defRPr>
            </a:lvl8pPr>
            <a:lvl9pPr marL="3886200" indent="-228600" eaLnBrk="0" fontAlgn="base" hangingPunct="0">
              <a:spcBef>
                <a:spcPct val="20000"/>
              </a:spcBef>
              <a:spcAft>
                <a:spcPct val="0"/>
              </a:spcAft>
              <a:buSzPct val="100000"/>
              <a:buFont typeface="Times" panose="02020603050405020304" pitchFamily="18" charset="0"/>
              <a:defRPr sz="2800">
                <a:solidFill>
                  <a:schemeClr val="bg1"/>
                </a:solidFill>
                <a:latin typeface="Frutiger LT Std 45 Light" panose="020B0402020204020204" pitchFamily="34" charset="0"/>
              </a:defRPr>
            </a:lvl9pPr>
          </a:lstStyle>
          <a:p>
            <a:pPr eaLnBrk="1" hangingPunct="1"/>
            <a:r>
              <a:rPr lang="en-GB" altLang="en-US" sz="2000" dirty="0">
                <a:solidFill>
                  <a:schemeClr val="tx1"/>
                </a:solidFill>
              </a:rPr>
              <a:t>Available from </a:t>
            </a:r>
            <a:r>
              <a:rPr lang="en-GB" altLang="en-US" sz="2000" b="1" dirty="0">
                <a:solidFill>
                  <a:schemeClr val="tx1"/>
                </a:solidFill>
              </a:rPr>
              <a:t>[College Bookstore] </a:t>
            </a:r>
            <a:r>
              <a:rPr lang="en-GB" altLang="en-US" sz="2000" dirty="0">
                <a:solidFill>
                  <a:schemeClr val="tx1"/>
                </a:solidFill>
              </a:rPr>
              <a:t>or </a:t>
            </a:r>
            <a:r>
              <a:rPr lang="en-GB" altLang="en-US" sz="1800" b="1" dirty="0">
                <a:solidFill>
                  <a:schemeClr val="tx1"/>
                </a:solidFill>
                <a:hlinkClick r:id="rId3"/>
              </a:rPr>
              <a:t>www.cambridge.org/highereducation/isbn/9781108701129</a:t>
            </a:r>
            <a:r>
              <a:rPr lang="en-GB" altLang="en-US" sz="1800" b="1" dirty="0">
                <a:solidFill>
                  <a:schemeClr val="tx1"/>
                </a:solidFill>
              </a:rPr>
              <a:t>  </a:t>
            </a:r>
            <a:endParaRPr lang="en-GB" altLang="en-US" sz="2000" b="1" dirty="0">
              <a:solidFill>
                <a:schemeClr val="accent2"/>
              </a:solidFill>
            </a:endParaRPr>
          </a:p>
        </p:txBody>
      </p:sp>
      <p:sp>
        <p:nvSpPr>
          <p:cNvPr id="2" name="Rectangle 1"/>
          <p:cNvSpPr/>
          <p:nvPr/>
        </p:nvSpPr>
        <p:spPr>
          <a:xfrm>
            <a:off x="1277655" y="789140"/>
            <a:ext cx="3081403" cy="4171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Insert book cover</a:t>
            </a:r>
          </a:p>
        </p:txBody>
      </p:sp>
      <p:pic>
        <p:nvPicPr>
          <p:cNvPr id="3" name="Picture 2">
            <a:extLst>
              <a:ext uri="{FF2B5EF4-FFF2-40B4-BE49-F238E27FC236}">
                <a16:creationId xmlns:a16="http://schemas.microsoft.com/office/drawing/2014/main" id="{B0EFE8E8-AF00-4DE9-B139-3EB4C1ED823B}"/>
              </a:ext>
            </a:extLst>
          </p:cNvPr>
          <p:cNvPicPr>
            <a:picLocks noChangeAspect="1"/>
          </p:cNvPicPr>
          <p:nvPr/>
        </p:nvPicPr>
        <p:blipFill>
          <a:blip r:embed="rId4"/>
          <a:stretch>
            <a:fillRect/>
          </a:stretch>
        </p:blipFill>
        <p:spPr>
          <a:xfrm>
            <a:off x="1277655" y="789139"/>
            <a:ext cx="3081404" cy="4171167"/>
          </a:xfrm>
          <a:prstGeom prst="rect">
            <a:avLst/>
          </a:prstGeom>
        </p:spPr>
      </p:pic>
      <p:pic>
        <p:nvPicPr>
          <p:cNvPr id="4" name="Picture 3">
            <a:extLst>
              <a:ext uri="{FF2B5EF4-FFF2-40B4-BE49-F238E27FC236}">
                <a16:creationId xmlns:a16="http://schemas.microsoft.com/office/drawing/2014/main" id="{60B6534A-D539-4DA0-96BA-F30290FB8209}"/>
              </a:ext>
            </a:extLst>
          </p:cNvPr>
          <p:cNvPicPr>
            <a:picLocks noChangeAspect="1"/>
          </p:cNvPicPr>
          <p:nvPr/>
        </p:nvPicPr>
        <p:blipFill>
          <a:blip r:embed="rId5"/>
          <a:stretch>
            <a:fillRect/>
          </a:stretch>
        </p:blipFill>
        <p:spPr>
          <a:xfrm>
            <a:off x="1277655" y="789139"/>
            <a:ext cx="3081403" cy="4171167"/>
          </a:xfrm>
          <a:prstGeom prst="rect">
            <a:avLst/>
          </a:prstGeom>
        </p:spPr>
      </p:pic>
    </p:spTree>
    <p:extLst>
      <p:ext uri="{BB962C8B-B14F-4D97-AF65-F5344CB8AC3E}">
        <p14:creationId xmlns:p14="http://schemas.microsoft.com/office/powerpoint/2010/main" val="353606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1984" cy="6793380"/>
          </a:xfrm>
          <a:prstGeom prst="rect">
            <a:avLst/>
          </a:prstGeom>
        </p:spPr>
      </p:pic>
      <p:sp>
        <p:nvSpPr>
          <p:cNvPr id="9" name="Content Placeholder 8"/>
          <p:cNvSpPr>
            <a:spLocks noGrp="1"/>
          </p:cNvSpPr>
          <p:nvPr>
            <p:ph idx="1"/>
          </p:nvPr>
        </p:nvSpPr>
        <p:spPr>
          <a:xfrm>
            <a:off x="838200" y="1593908"/>
            <a:ext cx="10515600" cy="4583055"/>
          </a:xfrm>
        </p:spPr>
        <p:txBody>
          <a:bodyPr>
            <a:normAutofit/>
          </a:bodyPr>
          <a:lstStyle/>
          <a:p>
            <a:r>
              <a:rPr lang="en-GB" sz="2200" dirty="0"/>
              <a:t>Python is one of the most popular programming languages, widely used for data analysis and modelling, and is fast becoming the leading choice for scientists and engineers. Unlike other textbooks introducing Python, typically organised by language syntax, this book uses many examples from across Biology, Chemistry, Physics, Earth science, and Engineering to teach and motivate students in science and engineering. The text is organised by the tasks and workflows students undertake day-to-day, helping them see the connections between programming tools and their disciplines. The pace of study is carefully developed for complete beginners, and a spiral pedagogy is used so concepts are introduced across multiple chapters, allowing readers to engage with topics more than once. “Try This!” exercises and online </a:t>
            </a:r>
            <a:r>
              <a:rPr lang="en-GB" sz="2200" dirty="0" err="1"/>
              <a:t>Jupyter</a:t>
            </a:r>
            <a:r>
              <a:rPr lang="en-GB" sz="2200" dirty="0"/>
              <a:t> notebooks encourage students to test their new knowledge, and further develop their programming skills. Online solutions are available for instructors, alongside discipline-specific homework problems across the sciences and engineering.</a:t>
            </a:r>
          </a:p>
        </p:txBody>
      </p:sp>
      <p:sp>
        <p:nvSpPr>
          <p:cNvPr id="6" name="Rectangle 2"/>
          <p:cNvSpPr txBox="1">
            <a:spLocks noChangeArrowheads="1"/>
          </p:cNvSpPr>
          <p:nvPr/>
        </p:nvSpPr>
        <p:spPr>
          <a:xfrm>
            <a:off x="1975791" y="1713706"/>
            <a:ext cx="8280400" cy="5762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latin typeface="+mn-lt"/>
              </a:rPr>
              <a:t>What is covered by the text?</a:t>
            </a:r>
            <a:br>
              <a:rPr lang="en-GB" altLang="en-US" sz="4400" dirty="0">
                <a:latin typeface="+mn-lt"/>
              </a:rPr>
            </a:br>
            <a:br>
              <a:rPr lang="en-GB" altLang="en-US" sz="3600" dirty="0"/>
            </a:br>
            <a:endParaRPr lang="en-GB" altLang="en-US" sz="3600" dirty="0"/>
          </a:p>
        </p:txBody>
      </p:sp>
    </p:spTree>
    <p:extLst>
      <p:ext uri="{BB962C8B-B14F-4D97-AF65-F5344CB8AC3E}">
        <p14:creationId xmlns:p14="http://schemas.microsoft.com/office/powerpoint/2010/main" val="263653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273"/>
            <a:ext cx="12231984" cy="6793380"/>
          </a:xfrm>
          <a:prstGeom prst="rect">
            <a:avLst/>
          </a:prstGeom>
        </p:spPr>
      </p:pic>
      <p:sp>
        <p:nvSpPr>
          <p:cNvPr id="5" name="Rectangle 4"/>
          <p:cNvSpPr/>
          <p:nvPr/>
        </p:nvSpPr>
        <p:spPr>
          <a:xfrm>
            <a:off x="996214" y="1983982"/>
            <a:ext cx="10239555" cy="3477875"/>
          </a:xfrm>
          <a:prstGeom prst="rect">
            <a:avLst/>
          </a:prstGeom>
        </p:spPr>
        <p:txBody>
          <a:bodyPr wrap="square">
            <a:spAutoFit/>
          </a:bodyPr>
          <a:lstStyle/>
          <a:p>
            <a:pPr marL="285750" indent="-285750">
              <a:buFont typeface="Arial" panose="020B0604020202020204" pitchFamily="34" charset="0"/>
              <a:buChar char="•"/>
            </a:pPr>
            <a:r>
              <a:rPr lang="en-GB" sz="2200" dirty="0"/>
              <a:t>Deviates and improves upon the traditional computer science-centric approach of teaching Python to science and engineering students</a:t>
            </a:r>
          </a:p>
          <a:p>
            <a:pPr marL="285750" indent="-285750">
              <a:buFont typeface="Arial" panose="020B0604020202020204" pitchFamily="34" charset="0"/>
              <a:buChar char="•"/>
            </a:pPr>
            <a:r>
              <a:rPr lang="en-GB" sz="2200" dirty="0"/>
              <a:t>Chapters lead with practical examples from across the sciences and engineering, helping students connect programming tools with real tasks</a:t>
            </a:r>
          </a:p>
          <a:p>
            <a:pPr marL="285750" indent="-285750">
              <a:buFont typeface="Arial" panose="020B0604020202020204" pitchFamily="34" charset="0"/>
              <a:buChar char="•"/>
            </a:pPr>
            <a:r>
              <a:rPr lang="en-GB" sz="2200" dirty="0"/>
              <a:t>Concepts are introduced across multiple chapters, allowing readers to engage with topics numerous times</a:t>
            </a:r>
          </a:p>
          <a:p>
            <a:pPr marL="285750" indent="-285750">
              <a:buFont typeface="Arial" panose="020B0604020202020204" pitchFamily="34" charset="0"/>
              <a:buChar char="•"/>
            </a:pPr>
            <a:r>
              <a:rPr lang="en-GB" sz="2200" dirty="0"/>
              <a:t>Introduces software engineering tools and the best-practices used by professional developers in Part IV, to prepare students for writing their own high-quality code</a:t>
            </a:r>
          </a:p>
          <a:p>
            <a:pPr marL="285750" indent="-285750">
              <a:buFont typeface="Arial" panose="020B0604020202020204" pitchFamily="34" charset="0"/>
              <a:buChar char="•"/>
            </a:pPr>
            <a:r>
              <a:rPr lang="en-GB" sz="2200" dirty="0"/>
              <a:t>Online digital resources include numerous </a:t>
            </a:r>
            <a:r>
              <a:rPr lang="en-GB" sz="2200" dirty="0" err="1"/>
              <a:t>Jupyter</a:t>
            </a:r>
            <a:r>
              <a:rPr lang="en-GB" sz="2200" dirty="0"/>
              <a:t> notebooks, 'Try This!' exercises, student homework problems, and solutions for course instructors</a:t>
            </a:r>
          </a:p>
        </p:txBody>
      </p:sp>
      <p:sp>
        <p:nvSpPr>
          <p:cNvPr id="6" name="Rectangle 5"/>
          <p:cNvSpPr/>
          <p:nvPr/>
        </p:nvSpPr>
        <p:spPr>
          <a:xfrm>
            <a:off x="5018896" y="645567"/>
            <a:ext cx="2194190" cy="769441"/>
          </a:xfrm>
          <a:prstGeom prst="rect">
            <a:avLst/>
          </a:prstGeom>
        </p:spPr>
        <p:txBody>
          <a:bodyPr wrap="none">
            <a:spAutoFit/>
          </a:bodyPr>
          <a:lstStyle/>
          <a:p>
            <a:r>
              <a:rPr lang="en-GB" altLang="en-US" sz="4400" b="1" dirty="0"/>
              <a:t>Features</a:t>
            </a:r>
            <a:endParaRPr lang="en-GB" sz="4400" dirty="0"/>
          </a:p>
        </p:txBody>
      </p:sp>
    </p:spTree>
    <p:extLst>
      <p:ext uri="{BB962C8B-B14F-4D97-AF65-F5344CB8AC3E}">
        <p14:creationId xmlns:p14="http://schemas.microsoft.com/office/powerpoint/2010/main" val="139355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 y="63169"/>
            <a:ext cx="12231984" cy="6793380"/>
          </a:xfrm>
          <a:prstGeom prst="rect">
            <a:avLst/>
          </a:prstGeom>
        </p:spPr>
      </p:pic>
      <p:sp>
        <p:nvSpPr>
          <p:cNvPr id="5" name="Rectangle 4"/>
          <p:cNvSpPr/>
          <p:nvPr/>
        </p:nvSpPr>
        <p:spPr>
          <a:xfrm>
            <a:off x="996213" y="1524675"/>
            <a:ext cx="10977251" cy="1323439"/>
          </a:xfrm>
          <a:prstGeom prst="rect">
            <a:avLst/>
          </a:prstGeom>
        </p:spPr>
        <p:txBody>
          <a:bodyPr wrap="square">
            <a:spAutoFit/>
          </a:bodyPr>
          <a:lstStyle/>
          <a:p>
            <a:pPr marL="342900" indent="-342900">
              <a:buFont typeface="Arial" panose="020B0604020202020204" pitchFamily="34" charset="0"/>
              <a:buChar char="•"/>
            </a:pPr>
            <a:r>
              <a:rPr lang="en-GB" altLang="en-US" sz="1600" dirty="0" err="1"/>
              <a:t>Jupyter</a:t>
            </a:r>
            <a:r>
              <a:rPr lang="en-GB" altLang="en-US" sz="1600" dirty="0"/>
              <a:t> Notebooks</a:t>
            </a:r>
          </a:p>
          <a:p>
            <a:pPr marL="342900" indent="-342900">
              <a:buFont typeface="Arial" panose="020B0604020202020204" pitchFamily="34" charset="0"/>
              <a:buChar char="•"/>
            </a:pPr>
            <a:r>
              <a:rPr lang="en-GB" altLang="en-US" sz="1600" dirty="0"/>
              <a:t>Data Sets</a:t>
            </a:r>
          </a:p>
          <a:p>
            <a:pPr marL="342900" indent="-342900">
              <a:buFont typeface="Arial" panose="020B0604020202020204" pitchFamily="34" charset="0"/>
              <a:buChar char="•"/>
            </a:pPr>
            <a:r>
              <a:rPr lang="en-GB" altLang="en-US" sz="1600">
                <a:hlinkClick r:id="rId3"/>
              </a:rPr>
              <a:t>https://www.cambridge.org/highereducation/books/an-introduction-to-python-programming-for-scientists-and-engineers/271C02A02E8B775066316E92A68E187A/resources/student-resources/17642610DE5E1CCB30DAE5FD40BDFE04</a:t>
            </a:r>
            <a:r>
              <a:rPr lang="en-GB" altLang="en-US" sz="1600"/>
              <a:t> </a:t>
            </a:r>
            <a:endParaRPr lang="en-GB" altLang="en-US" sz="1600" dirty="0"/>
          </a:p>
          <a:p>
            <a:pPr marL="342900" indent="-342900">
              <a:buFont typeface="Arial" panose="020B0604020202020204" pitchFamily="34" charset="0"/>
              <a:buChar char="•"/>
            </a:pPr>
            <a:r>
              <a:rPr lang="en-GB" altLang="en-US" sz="1600" dirty="0"/>
              <a:t>Students do not need and should not need to request access to free resources. </a:t>
            </a:r>
          </a:p>
        </p:txBody>
      </p:sp>
      <p:sp>
        <p:nvSpPr>
          <p:cNvPr id="6" name="Rectangle 5"/>
          <p:cNvSpPr/>
          <p:nvPr/>
        </p:nvSpPr>
        <p:spPr>
          <a:xfrm>
            <a:off x="1562756" y="554078"/>
            <a:ext cx="9106467" cy="769441"/>
          </a:xfrm>
          <a:prstGeom prst="rect">
            <a:avLst/>
          </a:prstGeom>
        </p:spPr>
        <p:txBody>
          <a:bodyPr wrap="none">
            <a:spAutoFit/>
          </a:bodyPr>
          <a:lstStyle/>
          <a:p>
            <a:r>
              <a:rPr lang="en-GB" altLang="en-US" sz="4400" b="1" dirty="0"/>
              <a:t>Supplementary Materials for Students</a:t>
            </a:r>
            <a:endParaRPr lang="en-GB" sz="4400" dirty="0"/>
          </a:p>
        </p:txBody>
      </p:sp>
      <p:pic>
        <p:nvPicPr>
          <p:cNvPr id="8" name="Picture 7">
            <a:extLst>
              <a:ext uri="{FF2B5EF4-FFF2-40B4-BE49-F238E27FC236}">
                <a16:creationId xmlns:a16="http://schemas.microsoft.com/office/drawing/2014/main" id="{F9EA1E2C-C7A3-40B5-8FF2-41E68283638B}"/>
              </a:ext>
            </a:extLst>
          </p:cNvPr>
          <p:cNvPicPr>
            <a:picLocks noChangeAspect="1"/>
          </p:cNvPicPr>
          <p:nvPr/>
        </p:nvPicPr>
        <p:blipFill>
          <a:blip r:embed="rId4"/>
          <a:stretch>
            <a:fillRect/>
          </a:stretch>
        </p:blipFill>
        <p:spPr>
          <a:xfrm>
            <a:off x="3171038" y="3186668"/>
            <a:ext cx="8526011" cy="2548905"/>
          </a:xfrm>
          <a:prstGeom prst="rect">
            <a:avLst/>
          </a:prstGeom>
        </p:spPr>
      </p:pic>
    </p:spTree>
    <p:extLst>
      <p:ext uri="{BB962C8B-B14F-4D97-AF65-F5344CB8AC3E}">
        <p14:creationId xmlns:p14="http://schemas.microsoft.com/office/powerpoint/2010/main" val="109941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4" y="64620"/>
            <a:ext cx="12231984" cy="6793380"/>
          </a:xfrm>
          <a:prstGeom prst="rect">
            <a:avLst/>
          </a:prstGeom>
        </p:spPr>
      </p:pic>
      <p:sp>
        <p:nvSpPr>
          <p:cNvPr id="6" name="Rectangle 5"/>
          <p:cNvSpPr/>
          <p:nvPr/>
        </p:nvSpPr>
        <p:spPr>
          <a:xfrm>
            <a:off x="1440655" y="423505"/>
            <a:ext cx="9310690" cy="769441"/>
          </a:xfrm>
          <a:prstGeom prst="rect">
            <a:avLst/>
          </a:prstGeom>
        </p:spPr>
        <p:txBody>
          <a:bodyPr wrap="none">
            <a:spAutoFit/>
          </a:bodyPr>
          <a:lstStyle/>
          <a:p>
            <a:r>
              <a:rPr lang="en-GB" altLang="en-US" sz="4400" b="1" dirty="0"/>
              <a:t>What is the Cambridge Spiral </a:t>
            </a:r>
            <a:r>
              <a:rPr lang="en-GB" altLang="en-US" sz="4400" b="1" dirty="0" err="1"/>
              <a:t>eReader</a:t>
            </a:r>
            <a:r>
              <a:rPr lang="en-GB" altLang="en-US" sz="4400" b="1" dirty="0"/>
              <a:t>?</a:t>
            </a:r>
            <a:endParaRPr lang="en-GB" sz="4400" dirty="0"/>
          </a:p>
        </p:txBody>
      </p:sp>
      <p:sp>
        <p:nvSpPr>
          <p:cNvPr id="7" name="Rectangle 6"/>
          <p:cNvSpPr/>
          <p:nvPr/>
        </p:nvSpPr>
        <p:spPr>
          <a:xfrm>
            <a:off x="1038044" y="1333589"/>
            <a:ext cx="10239555" cy="4893647"/>
          </a:xfrm>
          <a:prstGeom prst="rect">
            <a:avLst/>
          </a:prstGeom>
        </p:spPr>
        <p:txBody>
          <a:bodyPr wrap="square" lIns="91440" tIns="45720" rIns="91440" bIns="45720" anchor="t">
            <a:spAutoFit/>
          </a:bodyPr>
          <a:lstStyle/>
          <a:p>
            <a:pPr marL="342900" indent="-342900">
              <a:buFont typeface="Arial"/>
              <a:buChar char="•"/>
            </a:pPr>
            <a:r>
              <a:rPr lang="en-GB" altLang="en-US" sz="2400" dirty="0"/>
              <a:t>The eReader app allows students to </a:t>
            </a:r>
            <a:r>
              <a:rPr lang="en-GB" altLang="en-US" sz="2400" b="1" dirty="0"/>
              <a:t>download the textbooks </a:t>
            </a:r>
            <a:r>
              <a:rPr lang="en-GB" altLang="en-US" sz="2400" dirty="0"/>
              <a:t>that they can access via their institution to their own </a:t>
            </a:r>
            <a:r>
              <a:rPr lang="en-GB" altLang="en-US" sz="2400" b="1" dirty="0"/>
              <a:t>offline reading bookshelf</a:t>
            </a:r>
            <a:r>
              <a:rPr lang="en-GB" altLang="en-US" sz="2400" dirty="0"/>
              <a:t>. </a:t>
            </a:r>
            <a:endParaRPr lang="en-GB" altLang="en-US" sz="2400" dirty="0">
              <a:solidFill>
                <a:srgbClr val="FF0000"/>
              </a:solidFill>
              <a:cs typeface="Calibri" panose="020F0502020204030204"/>
            </a:endParaRPr>
          </a:p>
          <a:p>
            <a:pPr marL="342900" indent="-342900">
              <a:buFont typeface="Arial" panose="020B0604020202020204" pitchFamily="34" charset="0"/>
              <a:buChar char="•"/>
            </a:pPr>
            <a:endParaRPr lang="en-GB" altLang="en-US" sz="2400" i="1" dirty="0">
              <a:solidFill>
                <a:srgbClr val="FF0000"/>
              </a:solidFill>
            </a:endParaRPr>
          </a:p>
          <a:p>
            <a:pPr marL="342900" indent="-342900">
              <a:buFont typeface="Arial" panose="020B0604020202020204" pitchFamily="34" charset="0"/>
              <a:buChar char="•"/>
            </a:pPr>
            <a:r>
              <a:rPr lang="en-GB" altLang="en-US" sz="2400" dirty="0"/>
              <a:t>The eReader app allows students </a:t>
            </a:r>
            <a:r>
              <a:rPr lang="en-GB" altLang="en-US" sz="2400" b="1" dirty="0"/>
              <a:t>to highlight, bookmark and make notes </a:t>
            </a:r>
            <a:r>
              <a:rPr lang="en-GB" altLang="en-US" sz="2400" dirty="0"/>
              <a:t>within the online version of the textbook. </a:t>
            </a:r>
          </a:p>
          <a:p>
            <a:endParaRPr lang="en-GB" altLang="en-US" sz="2400" dirty="0"/>
          </a:p>
          <a:p>
            <a:pPr marL="342900" indent="-342900">
              <a:buFont typeface="Arial" panose="020B0604020202020204" pitchFamily="34" charset="0"/>
              <a:buChar char="•"/>
            </a:pPr>
            <a:r>
              <a:rPr lang="en-GB" altLang="en-US" sz="2400" dirty="0"/>
              <a:t>For students with institutional access, they will be able to read the book via their institutional login, but will need a Cambridge Higher Education account to access the full functionality</a:t>
            </a:r>
          </a:p>
          <a:p>
            <a:pPr marL="342900" indent="-342900">
              <a:buFont typeface="Arial" panose="020B0604020202020204" pitchFamily="34" charset="0"/>
              <a:buChar char="•"/>
            </a:pPr>
            <a:endParaRPr lang="en-GB" altLang="en-US" sz="2400" dirty="0"/>
          </a:p>
          <a:p>
            <a:pPr marL="342900" indent="-342900">
              <a:buFont typeface="Arial" panose="020B0604020202020204" pitchFamily="34" charset="0"/>
              <a:buChar char="•"/>
            </a:pPr>
            <a:r>
              <a:rPr lang="en-GB" altLang="en-US" sz="2400" dirty="0"/>
              <a:t>Our </a:t>
            </a:r>
            <a:r>
              <a:rPr lang="en-GB" altLang="en-US" sz="2400" dirty="0" err="1"/>
              <a:t>eTextbooks</a:t>
            </a:r>
            <a:r>
              <a:rPr lang="en-GB" altLang="en-US" sz="2400" dirty="0"/>
              <a:t> are also available for purchase by individuals who would like perpetual access</a:t>
            </a:r>
          </a:p>
          <a:p>
            <a:endParaRPr lang="en-GB" altLang="en-US" sz="2400" dirty="0"/>
          </a:p>
        </p:txBody>
      </p:sp>
    </p:spTree>
    <p:extLst>
      <p:ext uri="{BB962C8B-B14F-4D97-AF65-F5344CB8AC3E}">
        <p14:creationId xmlns:p14="http://schemas.microsoft.com/office/powerpoint/2010/main" val="370310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273"/>
            <a:ext cx="12231984" cy="6793380"/>
          </a:xfrm>
          <a:prstGeom prst="rect">
            <a:avLst/>
          </a:prstGeom>
        </p:spPr>
      </p:pic>
      <p:sp>
        <p:nvSpPr>
          <p:cNvPr id="5" name="Rectangle 4"/>
          <p:cNvSpPr/>
          <p:nvPr/>
        </p:nvSpPr>
        <p:spPr>
          <a:xfrm>
            <a:off x="976222" y="1326696"/>
            <a:ext cx="10239555" cy="4678204"/>
          </a:xfrm>
          <a:prstGeom prst="rect">
            <a:avLst/>
          </a:prstGeom>
        </p:spPr>
        <p:txBody>
          <a:bodyPr wrap="square">
            <a:spAutoFit/>
          </a:bodyPr>
          <a:lstStyle/>
          <a:p>
            <a:pPr marL="342900" indent="-342900">
              <a:buFont typeface="Arial" panose="020B0604020202020204" pitchFamily="34" charset="0"/>
              <a:buChar char="•"/>
            </a:pPr>
            <a:r>
              <a:rPr lang="en-GB" altLang="en-US" sz="2200" dirty="0"/>
              <a:t>You will be able to access the textbook online via your institutional login or personal account. </a:t>
            </a:r>
          </a:p>
          <a:p>
            <a:pPr marL="342900" indent="-342900">
              <a:buFont typeface="Arial" panose="020B0604020202020204" pitchFamily="34" charset="0"/>
              <a:buChar char="•"/>
            </a:pPr>
            <a:endParaRPr lang="en-GB" altLang="en-US" sz="2200" dirty="0"/>
          </a:p>
          <a:p>
            <a:pPr marL="342900" indent="-342900">
              <a:buFont typeface="Arial" panose="020B0604020202020204" pitchFamily="34" charset="0"/>
              <a:buChar char="•"/>
            </a:pPr>
            <a:r>
              <a:rPr lang="en-GB" altLang="en-US" sz="2200" dirty="0"/>
              <a:t>In order to access the full functionality of Cambridge Spiral </a:t>
            </a:r>
            <a:r>
              <a:rPr lang="en-GB" altLang="en-US" sz="2200" dirty="0" err="1"/>
              <a:t>eReader</a:t>
            </a:r>
            <a:r>
              <a:rPr lang="en-GB" altLang="en-US" sz="2200" dirty="0"/>
              <a:t>, you will also need to </a:t>
            </a:r>
            <a:r>
              <a:rPr lang="en-GB" altLang="en-US" sz="2200" dirty="0">
                <a:solidFill>
                  <a:schemeClr val="accent6">
                    <a:lumMod val="60000"/>
                    <a:lumOff val="40000"/>
                  </a:schemeClr>
                </a:solidFill>
                <a:hlinkClick r:id="rId3"/>
              </a:rPr>
              <a:t>create a Cambridge University Press Higher Education account.</a:t>
            </a:r>
            <a:r>
              <a:rPr lang="en-GB" altLang="en-US" sz="2200" dirty="0">
                <a:solidFill>
                  <a:schemeClr val="accent6">
                    <a:lumMod val="60000"/>
                    <a:lumOff val="40000"/>
                  </a:schemeClr>
                </a:solidFill>
              </a:rPr>
              <a:t> </a:t>
            </a:r>
          </a:p>
          <a:p>
            <a:pPr marL="342900" indent="-342900">
              <a:buFont typeface="Arial" panose="020B0604020202020204" pitchFamily="34" charset="0"/>
              <a:buChar char="•"/>
            </a:pPr>
            <a:endParaRPr lang="en-GB" altLang="en-US" sz="2200" dirty="0"/>
          </a:p>
          <a:p>
            <a:pPr marL="342900" indent="-342900">
              <a:buFont typeface="Arial" panose="020B0604020202020204" pitchFamily="34" charset="0"/>
              <a:buChar char="•"/>
            </a:pPr>
            <a:r>
              <a:rPr lang="en-GB" altLang="en-US" sz="2200" dirty="0"/>
              <a:t>To access the textbook for </a:t>
            </a:r>
            <a:r>
              <a:rPr lang="en-GB" altLang="en-US" sz="2200" b="1" dirty="0"/>
              <a:t>offline reading, </a:t>
            </a:r>
            <a:r>
              <a:rPr lang="en-GB" altLang="en-US" sz="2200" dirty="0"/>
              <a:t>please </a:t>
            </a:r>
            <a:r>
              <a:rPr lang="en-GB" altLang="en-US" sz="2200" dirty="0">
                <a:hlinkClick r:id="rId4"/>
              </a:rPr>
              <a:t>download the Cambridge Spiral </a:t>
            </a:r>
            <a:r>
              <a:rPr lang="en-GB" altLang="en-US" sz="2200" dirty="0" err="1">
                <a:hlinkClick r:id="rId4"/>
              </a:rPr>
              <a:t>eReader</a:t>
            </a:r>
            <a:r>
              <a:rPr lang="en-GB" altLang="en-US" sz="2200" dirty="0">
                <a:hlinkClick r:id="rId4"/>
              </a:rPr>
              <a:t> app. </a:t>
            </a:r>
            <a:endParaRPr lang="en-GB" altLang="en-US" sz="2200" dirty="0"/>
          </a:p>
          <a:p>
            <a:pPr marL="342900" indent="-342900">
              <a:buFont typeface="Arial" panose="020B0604020202020204" pitchFamily="34" charset="0"/>
              <a:buChar char="•"/>
            </a:pPr>
            <a:endParaRPr lang="en-GB" altLang="en-US" sz="2200" dirty="0"/>
          </a:p>
          <a:p>
            <a:pPr marL="342900" indent="-342900">
              <a:buFont typeface="Arial" panose="020B0604020202020204" pitchFamily="34" charset="0"/>
              <a:buChar char="•"/>
            </a:pPr>
            <a:r>
              <a:rPr lang="en-GB" altLang="en-US" sz="2200" dirty="0"/>
              <a:t>For more access FAQs, </a:t>
            </a:r>
            <a:r>
              <a:rPr lang="en-GB" altLang="en-US" sz="2200" dirty="0">
                <a:hlinkClick r:id="rId5"/>
              </a:rPr>
              <a:t>please read here</a:t>
            </a:r>
            <a:endParaRPr lang="en-GB" altLang="en-US" sz="2200" dirty="0"/>
          </a:p>
          <a:p>
            <a:endParaRPr lang="en-GB" altLang="en-US" sz="2400" dirty="0"/>
          </a:p>
          <a:p>
            <a:r>
              <a:rPr lang="en-GB" altLang="en-US" i="1" dirty="0"/>
              <a:t>When signing up for a HE account, you will not be automatically opted into any marketing or sales from Cambridge University Press, unless you change your preferences. Our privacy notice can be found here: </a:t>
            </a:r>
            <a:r>
              <a:rPr lang="en-GB" altLang="en-US" i="1" dirty="0">
                <a:hlinkClick r:id="rId6"/>
              </a:rPr>
              <a:t>www.cambridge.org/about-us/legal-notices/privacy-notice</a:t>
            </a:r>
            <a:r>
              <a:rPr lang="en-GB" altLang="en-US" i="1" dirty="0"/>
              <a:t> </a:t>
            </a:r>
          </a:p>
        </p:txBody>
      </p:sp>
      <p:sp>
        <p:nvSpPr>
          <p:cNvPr id="6" name="Rectangle 5"/>
          <p:cNvSpPr/>
          <p:nvPr/>
        </p:nvSpPr>
        <p:spPr>
          <a:xfrm>
            <a:off x="2449777" y="409927"/>
            <a:ext cx="7292446" cy="769441"/>
          </a:xfrm>
          <a:prstGeom prst="rect">
            <a:avLst/>
          </a:prstGeom>
        </p:spPr>
        <p:txBody>
          <a:bodyPr wrap="none">
            <a:spAutoFit/>
          </a:bodyPr>
          <a:lstStyle/>
          <a:p>
            <a:r>
              <a:rPr lang="en-GB" altLang="en-US" sz="4400" b="1" dirty="0"/>
              <a:t>Accessing the Textbook Online</a:t>
            </a:r>
            <a:endParaRPr lang="en-GB" sz="4400" dirty="0"/>
          </a:p>
        </p:txBody>
      </p:sp>
    </p:spTree>
    <p:extLst>
      <p:ext uri="{BB962C8B-B14F-4D97-AF65-F5344CB8AC3E}">
        <p14:creationId xmlns:p14="http://schemas.microsoft.com/office/powerpoint/2010/main" val="12084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0"/>
            <a:ext cx="12231984" cy="6793380"/>
          </a:xfrm>
          <a:prstGeom prst="rect">
            <a:avLst/>
          </a:prstGeom>
        </p:spPr>
      </p:pic>
      <p:sp>
        <p:nvSpPr>
          <p:cNvPr id="6" name="Rectangle 5"/>
          <p:cNvSpPr/>
          <p:nvPr/>
        </p:nvSpPr>
        <p:spPr>
          <a:xfrm>
            <a:off x="1440655" y="554078"/>
            <a:ext cx="8971238" cy="769441"/>
          </a:xfrm>
          <a:prstGeom prst="rect">
            <a:avLst/>
          </a:prstGeom>
        </p:spPr>
        <p:txBody>
          <a:bodyPr wrap="none">
            <a:spAutoFit/>
          </a:bodyPr>
          <a:lstStyle/>
          <a:p>
            <a:r>
              <a:rPr lang="en-GB" altLang="en-US" sz="4400" b="1" dirty="0"/>
              <a:t>What Systems does the app work on?</a:t>
            </a:r>
            <a:endParaRPr lang="en-GB" sz="4400" dirty="0"/>
          </a:p>
        </p:txBody>
      </p:sp>
      <p:sp>
        <p:nvSpPr>
          <p:cNvPr id="7" name="Rectangle 6"/>
          <p:cNvSpPr/>
          <p:nvPr/>
        </p:nvSpPr>
        <p:spPr>
          <a:xfrm>
            <a:off x="724619" y="1524675"/>
            <a:ext cx="11352362" cy="3693319"/>
          </a:xfrm>
          <a:prstGeom prst="rect">
            <a:avLst/>
          </a:prstGeom>
        </p:spPr>
        <p:txBody>
          <a:bodyPr wrap="square">
            <a:spAutoFit/>
          </a:bodyPr>
          <a:lstStyle/>
          <a:p>
            <a:r>
              <a:rPr lang="en-GB" b="1" dirty="0"/>
              <a:t>Download Cambridge Spiral for Higher Education from Cambridge University Press </a:t>
            </a:r>
            <a:r>
              <a:rPr lang="en-GB" b="1" dirty="0">
                <a:solidFill>
                  <a:schemeClr val="accent6">
                    <a:lumMod val="60000"/>
                    <a:lumOff val="40000"/>
                  </a:schemeClr>
                </a:solidFill>
              </a:rPr>
              <a:t>Offline Windows App</a:t>
            </a:r>
          </a:p>
          <a:p>
            <a:r>
              <a:rPr lang="en-GB" dirty="0"/>
              <a:t>System Requirements: Windows 7+</a:t>
            </a:r>
          </a:p>
          <a:p>
            <a:r>
              <a:rPr lang="en-GB" dirty="0">
                <a:hlinkClick r:id="rId3" tooltip="download Cambridge spiral for Windows"/>
              </a:rPr>
              <a:t>Click here to download</a:t>
            </a:r>
            <a:r>
              <a:rPr lang="en-GB" dirty="0"/>
              <a:t> </a:t>
            </a:r>
          </a:p>
          <a:p>
            <a:endParaRPr lang="en-GB" dirty="0"/>
          </a:p>
          <a:p>
            <a:r>
              <a:rPr lang="en-GB" b="1" dirty="0"/>
              <a:t>Download Cambridge Spiral for Higher Education from Cambridge University Press </a:t>
            </a:r>
            <a:r>
              <a:rPr lang="en-GB" b="1" dirty="0">
                <a:solidFill>
                  <a:schemeClr val="accent6">
                    <a:lumMod val="60000"/>
                    <a:lumOff val="40000"/>
                  </a:schemeClr>
                </a:solidFill>
              </a:rPr>
              <a:t>Offline Desktop App (Apple Mac)</a:t>
            </a:r>
          </a:p>
          <a:p>
            <a:r>
              <a:rPr lang="en-GB" dirty="0"/>
              <a:t>System Requirements: Mac OS 10.12 Sierra and above.</a:t>
            </a:r>
          </a:p>
          <a:p>
            <a:r>
              <a:rPr lang="en-GB" dirty="0">
                <a:hlinkClick r:id="rId4" tooltip="download Cambridge spiral for MacOS"/>
              </a:rPr>
              <a:t>Click here to download</a:t>
            </a:r>
            <a:r>
              <a:rPr lang="en-GB" dirty="0"/>
              <a:t> </a:t>
            </a:r>
          </a:p>
          <a:p>
            <a:endParaRPr lang="en-GB" dirty="0"/>
          </a:p>
          <a:p>
            <a:r>
              <a:rPr lang="en-GB" b="1" dirty="0"/>
              <a:t>Download Cambridge Spiral for Higher Education from Cambridge University Press </a:t>
            </a:r>
            <a:r>
              <a:rPr lang="en-GB" b="1" dirty="0">
                <a:solidFill>
                  <a:schemeClr val="accent6">
                    <a:lumMod val="60000"/>
                    <a:lumOff val="40000"/>
                  </a:schemeClr>
                </a:solidFill>
              </a:rPr>
              <a:t>iOS App (iPhone/iPad)</a:t>
            </a:r>
          </a:p>
          <a:p>
            <a:r>
              <a:rPr lang="en-GB" dirty="0"/>
              <a:t>System Requirements: iOS 10.0 and above. </a:t>
            </a:r>
            <a:r>
              <a:rPr lang="en-GB" b="1" i="1" dirty="0"/>
              <a:t>Download the app from the Apple Store</a:t>
            </a:r>
            <a:endParaRPr lang="en-GB" dirty="0"/>
          </a:p>
          <a:p>
            <a:endParaRPr lang="en-GB" b="1" dirty="0"/>
          </a:p>
          <a:p>
            <a:r>
              <a:rPr lang="en-GB" b="1" dirty="0"/>
              <a:t>Cambridge Spiral for Higher Education from Cambridge University Press </a:t>
            </a:r>
            <a:r>
              <a:rPr lang="en-GB" b="1" dirty="0">
                <a:solidFill>
                  <a:schemeClr val="accent6">
                    <a:lumMod val="60000"/>
                    <a:lumOff val="40000"/>
                  </a:schemeClr>
                </a:solidFill>
              </a:rPr>
              <a:t>Android App</a:t>
            </a:r>
          </a:p>
          <a:p>
            <a:r>
              <a:rPr lang="en-GB" dirty="0"/>
              <a:t>System Requirements: Android version 8.0 and above. </a:t>
            </a:r>
            <a:r>
              <a:rPr lang="en-GB" b="1" i="1" dirty="0"/>
              <a:t>Download the app from Google Play</a:t>
            </a:r>
            <a:endParaRPr lang="en-GB" dirty="0"/>
          </a:p>
        </p:txBody>
      </p:sp>
    </p:spTree>
    <p:extLst>
      <p:ext uri="{BB962C8B-B14F-4D97-AF65-F5344CB8AC3E}">
        <p14:creationId xmlns:p14="http://schemas.microsoft.com/office/powerpoint/2010/main" val="2384703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90432e4-cbd4-4548-b3b8-f9526c68a7ce">
      <Terms xmlns="http://schemas.microsoft.com/office/infopath/2007/PartnerControls"/>
    </lcf76f155ced4ddcb4097134ff3c332f>
    <TaxCatchAll xmlns="7424b78e-8606-4fd1-9a19-b6b90bbc0a1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2AFE31B250B9468A58C83CA74BCADD" ma:contentTypeVersion="7" ma:contentTypeDescription="Create a new document." ma:contentTypeScope="" ma:versionID="47d13041623251cbfd9b9ac7e27d6d8c">
  <xsd:schema xmlns:xsd="http://www.w3.org/2001/XMLSchema" xmlns:xs="http://www.w3.org/2001/XMLSchema" xmlns:p="http://schemas.microsoft.com/office/2006/metadata/properties" xmlns:ns2="119e5d95-7212-4d9a-b2ea-0cd55d3b7f73" xmlns:ns3="eaaa66ee-310d-49c5-889a-6d37b948ddbb" xmlns:ns4="790432e4-cbd4-4548-b3b8-f9526c68a7ce" xmlns:ns5="7424b78e-8606-4fd1-9a19-b6b90bbc0a1b" targetNamespace="http://schemas.microsoft.com/office/2006/metadata/properties" ma:root="true" ma:fieldsID="d2edcb125ad56e569a1a0da67a045f4d" ns2:_="" ns3:_="" ns4:_="" ns5:_="">
    <xsd:import namespace="119e5d95-7212-4d9a-b2ea-0cd55d3b7f73"/>
    <xsd:import namespace="eaaa66ee-310d-49c5-889a-6d37b948ddbb"/>
    <xsd:import namespace="790432e4-cbd4-4548-b3b8-f9526c68a7ce"/>
    <xsd:import namespace="7424b78e-8606-4fd1-9a19-b6b90bbc0a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4:MediaServiceLocation"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e5d95-7212-4d9a-b2ea-0cd55d3b7f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aa66ee-310d-49c5-889a-6d37b948dd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0432e4-cbd4-4548-b3b8-f9526c68a7ce" elementFormDefault="qualified">
    <xsd:import namespace="http://schemas.microsoft.com/office/2006/documentManagement/types"/>
    <xsd:import namespace="http://schemas.microsoft.com/office/infopath/2007/PartnerControls"/>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71ef1ee-5850-407c-b643-9992001abb12}" ma:internalName="TaxCatchAll" ma:showField="CatchAllData" ma:web="eaaa66ee-310d-49c5-889a-6d37b948d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DD2F9D-2CAE-432E-A81C-5879656D0D67}">
  <ds:schemaRefs>
    <ds:schemaRef ds:uri="http://purl.org/dc/elements/1.1/"/>
    <ds:schemaRef ds:uri="http://schemas.microsoft.com/office/2006/metadata/properties"/>
    <ds:schemaRef ds:uri="3bd9480d-03e0-43da-84b9-d31b26c2c220"/>
    <ds:schemaRef ds:uri="http://schemas.microsoft.com/office/infopath/2007/PartnerControls"/>
    <ds:schemaRef ds:uri="7fe41e9d-baf0-48d8-b5b8-a39b02ca8fe0"/>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 ds:uri="790432e4-cbd4-4548-b3b8-f9526c68a7ce"/>
    <ds:schemaRef ds:uri="7424b78e-8606-4fd1-9a19-b6b90bbc0a1b"/>
  </ds:schemaRefs>
</ds:datastoreItem>
</file>

<file path=customXml/itemProps2.xml><?xml version="1.0" encoding="utf-8"?>
<ds:datastoreItem xmlns:ds="http://schemas.openxmlformats.org/officeDocument/2006/customXml" ds:itemID="{72BE5297-8F9F-4CEA-9595-6E0557F082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9e5d95-7212-4d9a-b2ea-0cd55d3b7f73"/>
    <ds:schemaRef ds:uri="eaaa66ee-310d-49c5-889a-6d37b948ddbb"/>
    <ds:schemaRef ds:uri="790432e4-cbd4-4548-b3b8-f9526c68a7ce"/>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7A7A15-FA26-4669-A567-61CEA7C04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TotalTime>
  <Words>768</Words>
  <Application>Microsoft Office PowerPoint</Application>
  <PresentationFormat>Widescreen</PresentationFormat>
  <Paragraphs>56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Newby</dc:creator>
  <cp:lastModifiedBy>Naveena Pilla</cp:lastModifiedBy>
  <cp:revision>32</cp:revision>
  <dcterms:created xsi:type="dcterms:W3CDTF">2019-10-02T09:28:52Z</dcterms:created>
  <dcterms:modified xsi:type="dcterms:W3CDTF">2022-11-28T20:18:26Z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0x010100492AFE31B250B9468A58C83CA74BCADD</vt:lpwstr>
  </property>
  <property fmtid="{D5CDD505-2E9C-101B-9397-08002B2CF9AE}" pid="3" name="MediaServiceImageTags">
    <vt:lpwstr/>
  </property>
</Properties>
</file>